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8"/>
  </p:notesMasterIdLst>
  <p:sldIdLst>
    <p:sldId id="256" r:id="rId2"/>
    <p:sldId id="257" r:id="rId3"/>
    <p:sldId id="258" r:id="rId4"/>
    <p:sldId id="259" r:id="rId5"/>
    <p:sldId id="262" r:id="rId6"/>
    <p:sldId id="264" r:id="rId7"/>
    <p:sldId id="265" r:id="rId8"/>
    <p:sldId id="266" r:id="rId9"/>
    <p:sldId id="267" r:id="rId10"/>
    <p:sldId id="268" r:id="rId11"/>
    <p:sldId id="269" r:id="rId12"/>
    <p:sldId id="270" r:id="rId13"/>
    <p:sldId id="271" r:id="rId14"/>
    <p:sldId id="272" r:id="rId15"/>
    <p:sldId id="277" r:id="rId16"/>
    <p:sldId id="278" r:id="rId17"/>
    <p:sldId id="279" r:id="rId18"/>
    <p:sldId id="280" r:id="rId19"/>
    <p:sldId id="281" r:id="rId20"/>
    <p:sldId id="282" r:id="rId21"/>
    <p:sldId id="288" r:id="rId22"/>
    <p:sldId id="289" r:id="rId23"/>
    <p:sldId id="290" r:id="rId24"/>
    <p:sldId id="291" r:id="rId25"/>
    <p:sldId id="292" r:id="rId26"/>
    <p:sldId id="293" r:id="rId27"/>
  </p:sldIdLst>
  <p:sldSz cx="9144000" cy="5143500" type="screen16x9"/>
  <p:notesSz cx="6858000" cy="9144000"/>
  <p:embeddedFontLst>
    <p:embeddedFont>
      <p:font typeface="Average" panose="020B0604020202020204" charset="0"/>
      <p:regular r:id="rId29"/>
    </p:embeddedFont>
    <p:embeddedFont>
      <p:font typeface="Cabin"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veat" panose="020B0604020202020204" charset="0"/>
      <p:regular r:id="rId38"/>
      <p:bold r:id="rId39"/>
    </p:embeddedFont>
    <p:embeddedFont>
      <p:font typeface="Century Gothic" panose="020B0502020202020204" pitchFamily="34"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Nunito" pitchFamily="2"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PT Sans Narrow" panose="020B0506020203020204" pitchFamily="34" charset="0"/>
      <p:regular r:id="rId60"/>
      <p:bold r:id="rId61"/>
    </p:embeddedFont>
    <p:embeddedFont>
      <p:font typeface="Rockwell" panose="02060603020205020403" pitchFamily="18" charset="0"/>
      <p:regular r:id="rId62"/>
      <p:bold r:id="rId63"/>
      <p:italic r:id="rId64"/>
      <p:boldItalic r:id="rId65"/>
    </p:embeddedFont>
    <p:embeddedFont>
      <p:font typeface="Tahoma" panose="020B0604030504040204" pitchFamily="34" charset="0"/>
      <p:regular r:id="rId66"/>
      <p:bold r:id="rId67"/>
    </p:embeddedFont>
    <p:embeddedFont>
      <p:font typeface="Trebuchet MS" panose="020B060302020202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66CE7E-7AFD-4075-B80B-93ED494BE722}">
  <a:tblStyle styleId="{5E66CE7E-7AFD-4075-B80B-93ED494BE72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82C7A5-A8E6-4059-BBE3-8B613295CD9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font" Target="fonts/font35.fntdata"/><Relationship Id="rId68" Type="http://schemas.openxmlformats.org/officeDocument/2006/relationships/font" Target="fonts/font40.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font" Target="fonts/font38.fntdata"/><Relationship Id="rId74" Type="http://schemas.openxmlformats.org/officeDocument/2006/relationships/font" Target="fonts/font4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font" Target="fonts/font37.fntdata"/><Relationship Id="rId73" Type="http://schemas.openxmlformats.org/officeDocument/2006/relationships/font" Target="fonts/font4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font" Target="fonts/font36.fntdata"/><Relationship Id="rId69" Type="http://schemas.openxmlformats.org/officeDocument/2006/relationships/font" Target="fonts/font4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3.fntdata"/><Relationship Id="rId72" Type="http://schemas.openxmlformats.org/officeDocument/2006/relationships/font" Target="fonts/font4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67" Type="http://schemas.openxmlformats.org/officeDocument/2006/relationships/font" Target="fonts/font39.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70" Type="http://schemas.openxmlformats.org/officeDocument/2006/relationships/font" Target="fonts/font42.fntdata"/><Relationship Id="rId75" Type="http://schemas.openxmlformats.org/officeDocument/2006/relationships/font" Target="fonts/font4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Tia.Lally@ocps.n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398d4363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398d4363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Below demographics, course information begins. </a:t>
            </a:r>
            <a:r>
              <a:rPr lang="en" sz="1800">
                <a:solidFill>
                  <a:schemeClr val="dk1"/>
                </a:solidFill>
              </a:rPr>
              <a:t>See how it is listed in sections, with each section having a heading of the school where those credits were earned and a year/grade level. Then, under course title, you can see the actual classes. Follow along each line to see the grade that was “attempted/earned.” Note that some classes have a flag. We’ll discuss these flags more on the next slide...</a:t>
            </a:r>
            <a:endParaRPr sz="18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398d436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398d436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This student has a few X and I flags. This shows that a class was made up for either grade forgiveness or credit recovery. This can happen with many core classes that end with a grade of D or F. The original grade will never disappear from your transcript, but with a new grade, the lower one will no longer factor into your GPA.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398d436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398d436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rPr>
              <a:t>This is what we call the summary page. Look at the box on the left: you can see by subject area how many credits of each are completed, required, and still remaining. This is a tool you can use to see what classes you personally still have left until you have met all graduation requirements. Towards the bottom of the box, you will see your cumulative weighted and unweighted GPA. On the right hand side, you can see your rank out of the total number of students in your grade level. Below that, you can see which assessments you have passed, followed by whether or not you have taken your online class, the number of community service hours you have, and any industry certifications you may have earned. P means passed and F means failed.</a:t>
            </a:r>
            <a:endParaRPr sz="18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4b530e432_7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4b530e432_7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4b530e43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4b530e43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4b530e432_7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4b530e432_7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4b530e432_7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4b530e432_7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a4b530e432_7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a4b530e432_7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4b530e43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4b530e43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a4b530e43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a4b530e43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4b530e43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4b530e43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a4b530e432_7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a4b530e432_7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a4b530e432_7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a4b530e432_7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6f6bf531e_2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6f6bf531e_2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a4b530e432_7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a4b530e432_7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4b530e432_7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a4b530e432_7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4b530e432_7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a4b530e432_7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4b530e432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a4b530e43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4b530e432_19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4b530e432_1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4b530e432_19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4b530e432_19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4b530e432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rPr>
              <a:t>In order to graduate, you need 24 specific credits: you need to pass English every year of high school, you also need to earn 4 math credits which includes at the minimum Algebra 1 and Geometry; you need 3 credits of science with one of them being that you must pass Biology. When it comes to Social Studies classes, you need 3 specific Social Studies classes (World History that students typically take in 10th grade, US History that students take in 11th grade, and in 12th grade, students take a semester of Economics and a semester of US Government. You also need 1 credit of a practical, performing, fine art class which could be Band, Chorus, Ceramics, Draw, Paint, Debate, Journalism, Digital Design, Digital Information Technology, or Introduction to Engineering. Students also need to pass HOPE, which should be an easy A as long as you are dressing out. In addition, you need 8 electives credits and as long as you are passing your classes, you will have more than enough by the time you graduate. </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While it is not required for graduation,it is recommended that you complete 2 years of the same foreign language as colleges like to see foreign language credits and it is required for the Bright Futures Scholarship program. </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In addition to the 24 credits, you also need to obtain a passing score on the 10th grade FSA ELA Reading exam. You will take the 9th grade FSA this year and it is a good measure of how you are doing, but the 10th grad one is required for graduation. If by chance you do not pass it in May of 10th grade, we will give it to you again twice in 11th grade and twice in 12th grade. You may also earn a corresponding score on the SAT or ACT. When it comes to the math testing requirement, you also will need to take and pass the Algebra 1 EOC with a level 3 achievement level or higher. You also have the opportunity of meeting the math graduation requirement by earning a concordant score on the Geometry EOC, or the math section of the PSAT, SAT, or ACT.</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You also need to know that when it comes to your Geometry, Biology, Algebra 1, and US History class, 30% of your final grade in the classes come from the state End of Course exam. While you do not need to pass the Geometry, Biology, or US History exam to graduate (unless you are able to use the Geo EOC for Algebra 1 concordance) you do need to take it and try your best as long as you took the courses either in OCPS or online. If you are taking any of the classes online currently, please let your counselor know when you are 80% complete with semester 2. At this time, if you took any of the courses as a part of the 2019-2020 school year, the EOC testing for those classes is waived. If you want to earn the scholars diploma designation though, at this time you need to take and pass the corresponding EOC. Please let your counselor know you will need be placed on the list to test if you are interested. </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You also need to earn a cumulative GPA of a 2.0 or higher meaning you want to try and earn at least a C in all of your classes. We will go more in depth tomorrow on the importance earning and maintaining as high of a GPA as possible.</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Lastly, you will need to complete 1 online course in its entirety. This means whichever class you choose, you will need to complete the whole course. If the class is typically a full year course (English, Algebra 1, Spanish, Digital Information Technology) you will need to complete semester 1 and semester 2 of the online course for it to count. If it is a 0.5 credit course like Driver’s Ed, Peer Counseling, or Psychology 1 for example, you only need to complete the one and only segment for it to count as your online course. When you meet with your counselor in Spring to pick your classes for 10th grade, this will be one of the topics we discuss deciding when it the best time and which class you are thinking of taking</a:t>
            </a:r>
            <a:endParaRPr/>
          </a:p>
        </p:txBody>
      </p:sp>
      <p:sp>
        <p:nvSpPr>
          <p:cNvPr id="159" name="Google Shape;159;ga4b530e432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4b530e43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4b530e43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4b530e432_19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4b530e432_19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4b530e432_7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7" name="Google Shape;187;ga4b530e432_70_8:notes"/>
          <p:cNvSpPr txBox="1">
            <a:spLocks noGrp="1"/>
          </p:cNvSpPr>
          <p:nvPr>
            <p:ph type="body" idx="1"/>
          </p:nvPr>
        </p:nvSpPr>
        <p:spPr>
          <a:xfrm>
            <a:off x="686421" y="4400238"/>
            <a:ext cx="5485200" cy="36009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SzPts val="1400"/>
              <a:buFont typeface="Arial"/>
              <a:buNone/>
            </a:pPr>
            <a:r>
              <a:rPr lang="en" sz="1800" b="0" i="0" u="none" strike="noStrike" cap="none"/>
              <a:t>Have the students attempt to calculate this themselves on their worksheet before revealing the answer.</a:t>
            </a:r>
            <a:endParaRPr/>
          </a:p>
        </p:txBody>
      </p:sp>
      <p:sp>
        <p:nvSpPr>
          <p:cNvPr id="188" name="Google Shape;188;ga4b530e432_70_8:notes"/>
          <p:cNvSpPr txBox="1"/>
          <p:nvPr/>
        </p:nvSpPr>
        <p:spPr>
          <a:xfrm>
            <a:off x="3884025" y="8684926"/>
            <a:ext cx="2972400" cy="459000"/>
          </a:xfrm>
          <a:prstGeom prst="rect">
            <a:avLst/>
          </a:prstGeom>
          <a:noFill/>
          <a:ln>
            <a:noFill/>
          </a:ln>
        </p:spPr>
        <p:txBody>
          <a:bodyPr spcFirstLastPara="1" wrap="square" lIns="89600" tIns="44800" rIns="89600" bIns="44800" anchor="b" anchorCtr="0">
            <a:noAutofit/>
          </a:bodyPr>
          <a:lstStyle/>
          <a:p>
            <a:pPr marL="0" marR="0" lvl="0" indent="0" algn="r" rtl="0">
              <a:lnSpc>
                <a:spcPct val="100000"/>
              </a:lnSpc>
              <a:spcBef>
                <a:spcPts val="0"/>
              </a:spcBef>
              <a:spcAft>
                <a:spcPts val="0"/>
              </a:spcAft>
              <a:buClr>
                <a:srgbClr val="000000"/>
              </a:buClr>
              <a:buSzPts val="1200"/>
              <a:buFont typeface="Verdana"/>
              <a:buNone/>
            </a:pPr>
            <a:fld id="{00000000-1234-1234-1234-123412341234}" type="slidenum">
              <a:rPr lang="en" sz="1200" b="0" i="0" u="none" strike="noStrike" cap="none">
                <a:solidFill>
                  <a:srgbClr val="000000"/>
                </a:solidFill>
                <a:latin typeface="Verdana"/>
                <a:ea typeface="Verdana"/>
                <a:cs typeface="Verdana"/>
                <a:sym typeface="Verdana"/>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398d436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398d436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 are not already, you should begin to get familiar reading a transcript. A transcript is a cumulative record of everything taken for high school credit, but the first section contains identifying demographic information. In the top left-hand corner of your transcript, you will see your Legal Name and Mailing Address. Please double check the spelling of your name. If you have multiple last names, please make sure we have both names listed. Review your address - this is the address we have on file.  If it is incorrect, you will need to email Ms. Lally at </a:t>
            </a:r>
            <a:r>
              <a:rPr lang="en" sz="1200" u="sng">
                <a:solidFill>
                  <a:srgbClr val="FFAE3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Tia.Lally@ocps.net</a:t>
            </a:r>
            <a:r>
              <a:rPr lang="en" sz="1200">
                <a:solidFill>
                  <a:schemeClr val="dk1"/>
                </a:solidFill>
                <a:latin typeface="Calibri"/>
                <a:ea typeface="Calibri"/>
                <a:cs typeface="Calibri"/>
                <a:sym typeface="Calibri"/>
              </a:rPr>
              <a:t> in order to update your address.  Please review the remaining identifying information for accuracy and contact Ms. Lally as needed for corrections.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866775" y="695325"/>
            <a:ext cx="6345300" cy="532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SzPts val="2800"/>
              <a:buNone/>
              <a:defRPr sz="32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SzPts val="2800"/>
              <a:buNone/>
              <a:defRPr sz="1800" b="0" i="0" u="none" strike="noStrike" cap="none">
                <a:solidFill>
                  <a:schemeClr val="dk2"/>
                </a:solidFill>
              </a:defRPr>
            </a:lvl6pPr>
            <a:lvl7pPr marR="0" lvl="6" algn="l" rtl="0">
              <a:lnSpc>
                <a:spcPct val="100000"/>
              </a:lnSpc>
              <a:spcBef>
                <a:spcPts val="0"/>
              </a:spcBef>
              <a:spcAft>
                <a:spcPts val="0"/>
              </a:spcAft>
              <a:buSzPts val="2800"/>
              <a:buNone/>
              <a:defRPr sz="1800" b="0" i="0" u="none" strike="noStrike" cap="none">
                <a:solidFill>
                  <a:schemeClr val="dk2"/>
                </a:solidFill>
              </a:defRPr>
            </a:lvl7pPr>
            <a:lvl8pPr marR="0" lvl="7" algn="l" rtl="0">
              <a:lnSpc>
                <a:spcPct val="100000"/>
              </a:lnSpc>
              <a:spcBef>
                <a:spcPts val="0"/>
              </a:spcBef>
              <a:spcAft>
                <a:spcPts val="0"/>
              </a:spcAft>
              <a:buSzPts val="2800"/>
              <a:buNone/>
              <a:defRPr sz="1800" b="0" i="0" u="none" strike="noStrike" cap="none">
                <a:solidFill>
                  <a:schemeClr val="dk2"/>
                </a:solidFill>
              </a:defRPr>
            </a:lvl8pPr>
            <a:lvl9pPr marR="0" lvl="8" algn="l" rtl="0">
              <a:lnSpc>
                <a:spcPct val="100000"/>
              </a:lnSpc>
              <a:spcBef>
                <a:spcPts val="0"/>
              </a:spcBef>
              <a:spcAft>
                <a:spcPts val="0"/>
              </a:spcAft>
              <a:buSzPts val="2800"/>
              <a:buNone/>
              <a:defRPr sz="1800" b="0" i="0" u="none" strike="noStrike" cap="none">
                <a:solidFill>
                  <a:schemeClr val="dk2"/>
                </a:solidFill>
              </a:defRPr>
            </a:lvl9pPr>
          </a:lstStyle>
          <a:p>
            <a:endParaRPr/>
          </a:p>
        </p:txBody>
      </p:sp>
      <p:sp>
        <p:nvSpPr>
          <p:cNvPr id="64" name="Google Shape;64;p13"/>
          <p:cNvSpPr txBox="1">
            <a:spLocks noGrp="1"/>
          </p:cNvSpPr>
          <p:nvPr>
            <p:ph type="body" idx="1"/>
          </p:nvPr>
        </p:nvSpPr>
        <p:spPr>
          <a:xfrm>
            <a:off x="866440" y="1866900"/>
            <a:ext cx="3636900" cy="26481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15000"/>
              </a:lnSpc>
              <a:spcBef>
                <a:spcPts val="1000"/>
              </a:spcBef>
              <a:spcAft>
                <a:spcPts val="0"/>
              </a:spcAft>
              <a:buClr>
                <a:schemeClr val="accent1"/>
              </a:buClr>
              <a:buSzPts val="1440"/>
              <a:buFont typeface="Noto Sans Symbols"/>
              <a:buChar char="▶"/>
              <a:defRPr sz="1800">
                <a:solidFill>
                  <a:srgbClr val="404040"/>
                </a:solidFill>
                <a:latin typeface="Century Gothic"/>
                <a:ea typeface="Century Gothic"/>
                <a:cs typeface="Century Gothic"/>
                <a:sym typeface="Century Gothic"/>
              </a:defRPr>
            </a:lvl1pPr>
            <a:lvl2pPr marL="914400" marR="0" lvl="1" indent="-309880" algn="l" rtl="0">
              <a:lnSpc>
                <a:spcPct val="115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15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5" name="Google Shape;65;p13"/>
          <p:cNvSpPr txBox="1">
            <a:spLocks noGrp="1"/>
          </p:cNvSpPr>
          <p:nvPr>
            <p:ph type="body" idx="2"/>
          </p:nvPr>
        </p:nvSpPr>
        <p:spPr>
          <a:xfrm>
            <a:off x="4640581" y="1866902"/>
            <a:ext cx="3636900" cy="26481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15000"/>
              </a:lnSpc>
              <a:spcBef>
                <a:spcPts val="1000"/>
              </a:spcBef>
              <a:spcAft>
                <a:spcPts val="0"/>
              </a:spcAft>
              <a:buClr>
                <a:schemeClr val="accent1"/>
              </a:buClr>
              <a:buSzPts val="1440"/>
              <a:buFont typeface="Noto Sans Symbols"/>
              <a:buChar char="▶"/>
              <a:defRPr sz="1800">
                <a:solidFill>
                  <a:srgbClr val="404040"/>
                </a:solidFill>
                <a:latin typeface="Century Gothic"/>
                <a:ea typeface="Century Gothic"/>
                <a:cs typeface="Century Gothic"/>
                <a:sym typeface="Century Gothic"/>
              </a:defRPr>
            </a:lvl1pPr>
            <a:lvl2pPr marL="914400" marR="0" lvl="1" indent="-309880" algn="l" rtl="0">
              <a:lnSpc>
                <a:spcPct val="115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299719" algn="l" rtl="0">
              <a:lnSpc>
                <a:spcPct val="115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15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66" name="Google Shape;66;p13"/>
          <p:cNvSpPr txBox="1">
            <a:spLocks noGrp="1"/>
          </p:cNvSpPr>
          <p:nvPr>
            <p:ph type="dt" idx="10"/>
          </p:nvPr>
        </p:nvSpPr>
        <p:spPr>
          <a:xfrm>
            <a:off x="7573962" y="4774406"/>
            <a:ext cx="9906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67" name="Google Shape;67;p13"/>
          <p:cNvSpPr txBox="1">
            <a:spLocks noGrp="1"/>
          </p:cNvSpPr>
          <p:nvPr>
            <p:ph type="ftr" idx="11"/>
          </p:nvPr>
        </p:nvSpPr>
        <p:spPr>
          <a:xfrm>
            <a:off x="590550" y="4774406"/>
            <a:ext cx="3860700" cy="1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68" name="Google Shape;68;p13"/>
          <p:cNvSpPr txBox="1">
            <a:spLocks noGrp="1"/>
          </p:cNvSpPr>
          <p:nvPr>
            <p:ph type="sldNum" idx="12"/>
          </p:nvPr>
        </p:nvSpPr>
        <p:spPr>
          <a:xfrm>
            <a:off x="7678737" y="221456"/>
            <a:ext cx="790500" cy="5763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Tabitha.Burke-Schiffhauer@ocps.net" TargetMode="External"/><Relationship Id="rId3" Type="http://schemas.openxmlformats.org/officeDocument/2006/relationships/hyperlink" Target="https://outlook.office365.com/owa/calendar/LakeNonaHighSchool1@ocpsfl.onmicrosoft.com/bookings/" TargetMode="External"/><Relationship Id="rId7" Type="http://schemas.openxmlformats.org/officeDocument/2006/relationships/hyperlink" Target="mailto:Monique.Rivers@ocps.ne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mailto:Melinda.Correa@ocps.net" TargetMode="External"/><Relationship Id="rId11" Type="http://schemas.openxmlformats.org/officeDocument/2006/relationships/hyperlink" Target="mailto:Brittany.Pinto@ocps.net" TargetMode="External"/><Relationship Id="rId5" Type="http://schemas.openxmlformats.org/officeDocument/2006/relationships/hyperlink" Target="mailto:Alexander.Botchen@ocps.net" TargetMode="External"/><Relationship Id="rId10" Type="http://schemas.openxmlformats.org/officeDocument/2006/relationships/hyperlink" Target="mailto:Shirley.Kennedy@ocps.net" TargetMode="External"/><Relationship Id="rId4" Type="http://schemas.openxmlformats.org/officeDocument/2006/relationships/hyperlink" Target="mailto:Alana.Pacheco@ocps.net" TargetMode="External"/><Relationship Id="rId9" Type="http://schemas.openxmlformats.org/officeDocument/2006/relationships/hyperlink" Target="mailto:Belindha.Russell@ocp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Tia.Lally@ocp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ctrTitle"/>
          </p:nvPr>
        </p:nvSpPr>
        <p:spPr>
          <a:xfrm>
            <a:off x="1004150" y="1751777"/>
            <a:ext cx="7136700" cy="116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LNHS Student Services Presentation</a:t>
            </a:r>
            <a:endParaRPr/>
          </a:p>
        </p:txBody>
      </p:sp>
      <p:sp>
        <p:nvSpPr>
          <p:cNvPr id="100" name="Google Shape;100;p19"/>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PTSA October Meeting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1"/>
          <p:cNvPicPr preferRelativeResize="0"/>
          <p:nvPr/>
        </p:nvPicPr>
        <p:blipFill>
          <a:blip r:embed="rId3">
            <a:alphaModFix/>
          </a:blip>
          <a:stretch>
            <a:fillRect/>
          </a:stretch>
        </p:blipFill>
        <p:spPr>
          <a:xfrm>
            <a:off x="665381" y="426487"/>
            <a:ext cx="7704638" cy="4431262"/>
          </a:xfrm>
          <a:prstGeom prst="rect">
            <a:avLst/>
          </a:prstGeom>
          <a:noFill/>
          <a:ln>
            <a:noFill/>
          </a:ln>
        </p:spPr>
      </p:pic>
      <p:sp>
        <p:nvSpPr>
          <p:cNvPr id="206" name="Google Shape;206;p31"/>
          <p:cNvSpPr txBox="1"/>
          <p:nvPr/>
        </p:nvSpPr>
        <p:spPr>
          <a:xfrm>
            <a:off x="584681" y="161156"/>
            <a:ext cx="1498200" cy="1698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b="1">
                <a:highlight>
                  <a:srgbClr val="FFFF00"/>
                </a:highlight>
              </a:rPr>
              <a:t>Name of School</a:t>
            </a:r>
            <a:endParaRPr sz="1100" b="1">
              <a:highlight>
                <a:srgbClr val="FFFF00"/>
              </a:highlight>
            </a:endParaRPr>
          </a:p>
        </p:txBody>
      </p:sp>
      <p:sp>
        <p:nvSpPr>
          <p:cNvPr id="207" name="Google Shape;207;p31"/>
          <p:cNvSpPr txBox="1"/>
          <p:nvPr/>
        </p:nvSpPr>
        <p:spPr>
          <a:xfrm>
            <a:off x="3644925" y="125606"/>
            <a:ext cx="1613100" cy="2460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b="1">
                <a:highlight>
                  <a:srgbClr val="FFFF00"/>
                </a:highlight>
              </a:rPr>
              <a:t>Grade Level</a:t>
            </a:r>
            <a:endParaRPr sz="1100" b="1">
              <a:highlight>
                <a:srgbClr val="FFFF00"/>
              </a:highlight>
            </a:endParaRPr>
          </a:p>
        </p:txBody>
      </p:sp>
      <p:sp>
        <p:nvSpPr>
          <p:cNvPr id="208" name="Google Shape;208;p31"/>
          <p:cNvSpPr txBox="1"/>
          <p:nvPr/>
        </p:nvSpPr>
        <p:spPr>
          <a:xfrm>
            <a:off x="6875138" y="142500"/>
            <a:ext cx="1178700" cy="2460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highlight>
                  <a:srgbClr val="FFFF00"/>
                </a:highlight>
              </a:rPr>
              <a:t>H Flag= Weighted Class</a:t>
            </a:r>
            <a:endParaRPr sz="1100" b="1">
              <a:solidFill>
                <a:srgbClr val="FFFFFF"/>
              </a:solidFill>
              <a:highlight>
                <a:srgbClr val="FFFF00"/>
              </a:highlight>
            </a:endParaRPr>
          </a:p>
        </p:txBody>
      </p:sp>
      <p:cxnSp>
        <p:nvCxnSpPr>
          <p:cNvPr id="209" name="Google Shape;209;p31"/>
          <p:cNvCxnSpPr/>
          <p:nvPr/>
        </p:nvCxnSpPr>
        <p:spPr>
          <a:xfrm flipH="1">
            <a:off x="6759375" y="506963"/>
            <a:ext cx="401400" cy="1087800"/>
          </a:xfrm>
          <a:prstGeom prst="straightConnector1">
            <a:avLst/>
          </a:prstGeom>
          <a:noFill/>
          <a:ln w="28575" cap="flat" cmpd="sng">
            <a:solidFill>
              <a:srgbClr val="000000"/>
            </a:solidFill>
            <a:prstDash val="solid"/>
            <a:round/>
            <a:headEnd type="none" w="med" len="med"/>
            <a:tailEnd type="triangle" w="med" len="med"/>
          </a:ln>
        </p:spPr>
      </p:cxnSp>
      <p:cxnSp>
        <p:nvCxnSpPr>
          <p:cNvPr id="210" name="Google Shape;210;p31"/>
          <p:cNvCxnSpPr/>
          <p:nvPr/>
        </p:nvCxnSpPr>
        <p:spPr>
          <a:xfrm flipH="1">
            <a:off x="3059006" y="285169"/>
            <a:ext cx="627000" cy="516600"/>
          </a:xfrm>
          <a:prstGeom prst="straightConnector1">
            <a:avLst/>
          </a:prstGeom>
          <a:noFill/>
          <a:ln w="19050" cap="flat" cmpd="sng">
            <a:solidFill>
              <a:srgbClr val="000000"/>
            </a:solidFill>
            <a:prstDash val="solid"/>
            <a:round/>
            <a:headEnd type="none" w="med" len="med"/>
            <a:tailEnd type="triangle" w="med" len="med"/>
          </a:ln>
        </p:spPr>
      </p:cxnSp>
      <p:cxnSp>
        <p:nvCxnSpPr>
          <p:cNvPr id="211" name="Google Shape;211;p31"/>
          <p:cNvCxnSpPr/>
          <p:nvPr/>
        </p:nvCxnSpPr>
        <p:spPr>
          <a:xfrm>
            <a:off x="1710975" y="348525"/>
            <a:ext cx="710700" cy="255600"/>
          </a:xfrm>
          <a:prstGeom prst="straightConnector1">
            <a:avLst/>
          </a:prstGeom>
          <a:noFill/>
          <a:ln w="19050" cap="flat" cmpd="sng">
            <a:solidFill>
              <a:srgbClr val="00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2"/>
          <p:cNvPicPr preferRelativeResize="0"/>
          <p:nvPr/>
        </p:nvPicPr>
        <p:blipFill rotWithShape="1">
          <a:blip r:embed="rId3">
            <a:alphaModFix/>
          </a:blip>
          <a:srcRect l="-1310" t="-1900" r="1310" b="1900"/>
          <a:stretch/>
        </p:blipFill>
        <p:spPr>
          <a:xfrm>
            <a:off x="60844" y="720224"/>
            <a:ext cx="8908013" cy="4094626"/>
          </a:xfrm>
          <a:prstGeom prst="rect">
            <a:avLst/>
          </a:prstGeom>
          <a:noFill/>
          <a:ln>
            <a:noFill/>
          </a:ln>
        </p:spPr>
      </p:pic>
      <p:sp>
        <p:nvSpPr>
          <p:cNvPr id="217" name="Google Shape;217;p32"/>
          <p:cNvSpPr txBox="1"/>
          <p:nvPr/>
        </p:nvSpPr>
        <p:spPr>
          <a:xfrm>
            <a:off x="60844" y="284625"/>
            <a:ext cx="2496900" cy="2895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highlight>
                  <a:srgbClr val="FFFF00"/>
                </a:highlight>
              </a:rPr>
              <a:t>X Flag=</a:t>
            </a:r>
            <a:endParaRPr sz="1100" b="1">
              <a:highlight>
                <a:srgbClr val="FFFF00"/>
              </a:highlight>
            </a:endParaRPr>
          </a:p>
          <a:p>
            <a:pPr marL="0" lvl="0" indent="0" algn="ctr" rtl="0">
              <a:spcBef>
                <a:spcPts val="0"/>
              </a:spcBef>
              <a:spcAft>
                <a:spcPts val="0"/>
              </a:spcAft>
              <a:buNone/>
            </a:pPr>
            <a:r>
              <a:rPr lang="en" sz="1100" b="1">
                <a:highlight>
                  <a:srgbClr val="FFFF00"/>
                </a:highlight>
              </a:rPr>
              <a:t>Grade Has Been Forgiven</a:t>
            </a:r>
            <a:endParaRPr sz="1100" b="1">
              <a:highlight>
                <a:srgbClr val="FFFF00"/>
              </a:highlight>
            </a:endParaRPr>
          </a:p>
          <a:p>
            <a:pPr marL="0" lvl="0" indent="0" algn="l" rtl="0">
              <a:spcBef>
                <a:spcPts val="0"/>
              </a:spcBef>
              <a:spcAft>
                <a:spcPts val="0"/>
              </a:spcAft>
              <a:buNone/>
            </a:pPr>
            <a:endParaRPr sz="1100" b="1">
              <a:highlight>
                <a:srgbClr val="FFFF00"/>
              </a:highlight>
            </a:endParaRPr>
          </a:p>
        </p:txBody>
      </p:sp>
      <p:cxnSp>
        <p:nvCxnSpPr>
          <p:cNvPr id="218" name="Google Shape;218;p32"/>
          <p:cNvCxnSpPr/>
          <p:nvPr/>
        </p:nvCxnSpPr>
        <p:spPr>
          <a:xfrm>
            <a:off x="1814231" y="720225"/>
            <a:ext cx="968700" cy="1078800"/>
          </a:xfrm>
          <a:prstGeom prst="straightConnector1">
            <a:avLst/>
          </a:prstGeom>
          <a:noFill/>
          <a:ln w="19050" cap="flat" cmpd="sng">
            <a:solidFill>
              <a:srgbClr val="000000"/>
            </a:solidFill>
            <a:prstDash val="solid"/>
            <a:round/>
            <a:headEnd type="none" w="med" len="med"/>
            <a:tailEnd type="triangle" w="med" len="med"/>
          </a:ln>
        </p:spPr>
      </p:cxnSp>
      <p:sp>
        <p:nvSpPr>
          <p:cNvPr id="219" name="Google Shape;219;p32"/>
          <p:cNvSpPr txBox="1"/>
          <p:nvPr/>
        </p:nvSpPr>
        <p:spPr>
          <a:xfrm>
            <a:off x="4553569" y="34875"/>
            <a:ext cx="1661700" cy="7890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highlight>
                  <a:srgbClr val="FFFF00"/>
                </a:highlight>
              </a:rPr>
              <a:t>I Flag=</a:t>
            </a:r>
            <a:endParaRPr sz="1100" b="1">
              <a:highlight>
                <a:srgbClr val="FFFF00"/>
              </a:highlight>
            </a:endParaRPr>
          </a:p>
          <a:p>
            <a:pPr marL="0" lvl="0" indent="0" algn="ctr" rtl="0">
              <a:spcBef>
                <a:spcPts val="0"/>
              </a:spcBef>
              <a:spcAft>
                <a:spcPts val="0"/>
              </a:spcAft>
              <a:buNone/>
            </a:pPr>
            <a:r>
              <a:rPr lang="en" sz="1100" b="1">
                <a:solidFill>
                  <a:srgbClr val="000000"/>
                </a:solidFill>
                <a:highlight>
                  <a:srgbClr val="FFFF00"/>
                </a:highlight>
              </a:rPr>
              <a:t>Class Retaken for Grade Forgiveness or Credit Recovery</a:t>
            </a:r>
            <a:endParaRPr sz="1100"/>
          </a:p>
        </p:txBody>
      </p:sp>
      <p:cxnSp>
        <p:nvCxnSpPr>
          <p:cNvPr id="220" name="Google Shape;220;p32"/>
          <p:cNvCxnSpPr/>
          <p:nvPr/>
        </p:nvCxnSpPr>
        <p:spPr>
          <a:xfrm>
            <a:off x="5903944" y="739313"/>
            <a:ext cx="1072500" cy="905400"/>
          </a:xfrm>
          <a:prstGeom prst="straightConnector1">
            <a:avLst/>
          </a:prstGeom>
          <a:noFill/>
          <a:ln w="19050" cap="flat" cmpd="sng">
            <a:solidFill>
              <a:srgbClr val="000000"/>
            </a:solidFill>
            <a:prstDash val="solid"/>
            <a:round/>
            <a:headEnd type="none" w="med" len="med"/>
            <a:tailEnd type="triangle" w="med" len="med"/>
          </a:ln>
        </p:spPr>
      </p:cxnSp>
      <p:sp>
        <p:nvSpPr>
          <p:cNvPr id="221" name="Google Shape;221;p32"/>
          <p:cNvSpPr txBox="1"/>
          <p:nvPr/>
        </p:nvSpPr>
        <p:spPr>
          <a:xfrm>
            <a:off x="6791250" y="104550"/>
            <a:ext cx="2101500" cy="6093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highlight>
                  <a:srgbClr val="FFFF00"/>
                </a:highlight>
              </a:rPr>
              <a:t>Our Grade Forgiveness/Credit Recovery Program</a:t>
            </a:r>
            <a:endParaRPr sz="1100" b="1">
              <a:highlight>
                <a:srgbClr val="FFFF00"/>
              </a:highlight>
            </a:endParaRPr>
          </a:p>
          <a:p>
            <a:pPr marL="0" lvl="0" indent="0" algn="ctr" rtl="0">
              <a:spcBef>
                <a:spcPts val="0"/>
              </a:spcBef>
              <a:spcAft>
                <a:spcPts val="0"/>
              </a:spcAft>
              <a:buNone/>
            </a:pPr>
            <a:r>
              <a:rPr lang="en" sz="1100" b="1">
                <a:highlight>
                  <a:srgbClr val="FFFF00"/>
                </a:highlight>
              </a:rPr>
              <a:t>(Edgenuity)</a:t>
            </a:r>
            <a:endParaRPr sz="1100" b="1">
              <a:highlight>
                <a:srgbClr val="FFFF00"/>
              </a:highlight>
            </a:endParaRPr>
          </a:p>
        </p:txBody>
      </p:sp>
      <p:cxnSp>
        <p:nvCxnSpPr>
          <p:cNvPr id="222" name="Google Shape;222;p32"/>
          <p:cNvCxnSpPr/>
          <p:nvPr/>
        </p:nvCxnSpPr>
        <p:spPr>
          <a:xfrm flipH="1">
            <a:off x="6914681" y="528075"/>
            <a:ext cx="489000" cy="366900"/>
          </a:xfrm>
          <a:prstGeom prst="straightConnector1">
            <a:avLst/>
          </a:prstGeom>
          <a:noFill/>
          <a:ln w="19050" cap="flat" cmpd="sng">
            <a:solidFill>
              <a:srgbClr val="000000"/>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3"/>
          <p:cNvPicPr preferRelativeResize="0"/>
          <p:nvPr/>
        </p:nvPicPr>
        <p:blipFill>
          <a:blip r:embed="rId3">
            <a:alphaModFix/>
          </a:blip>
          <a:stretch>
            <a:fillRect/>
          </a:stretch>
        </p:blipFill>
        <p:spPr>
          <a:xfrm>
            <a:off x="1413900" y="30750"/>
            <a:ext cx="6316203" cy="5082000"/>
          </a:xfrm>
          <a:prstGeom prst="rect">
            <a:avLst/>
          </a:prstGeom>
          <a:noFill/>
          <a:ln>
            <a:noFill/>
          </a:ln>
        </p:spPr>
      </p:pic>
      <p:cxnSp>
        <p:nvCxnSpPr>
          <p:cNvPr id="228" name="Google Shape;228;p33"/>
          <p:cNvCxnSpPr/>
          <p:nvPr/>
        </p:nvCxnSpPr>
        <p:spPr>
          <a:xfrm>
            <a:off x="1132200" y="3757969"/>
            <a:ext cx="990600" cy="403200"/>
          </a:xfrm>
          <a:prstGeom prst="straightConnector1">
            <a:avLst/>
          </a:prstGeom>
          <a:noFill/>
          <a:ln w="9525" cap="flat" cmpd="sng">
            <a:solidFill>
              <a:srgbClr val="000000"/>
            </a:solidFill>
            <a:prstDash val="solid"/>
            <a:round/>
            <a:headEnd type="none" w="med" len="med"/>
            <a:tailEnd type="triangle" w="med" len="med"/>
          </a:ln>
        </p:spPr>
      </p:cxnSp>
      <p:sp>
        <p:nvSpPr>
          <p:cNvPr id="229" name="Google Shape;229;p33"/>
          <p:cNvSpPr txBox="1"/>
          <p:nvPr/>
        </p:nvSpPr>
        <p:spPr>
          <a:xfrm>
            <a:off x="341775" y="3533138"/>
            <a:ext cx="1251300" cy="239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b="1">
                <a:highlight>
                  <a:srgbClr val="FFFF00"/>
                </a:highlight>
              </a:rPr>
              <a:t>Weighted GPA</a:t>
            </a:r>
            <a:endParaRPr sz="1100" b="1">
              <a:highlight>
                <a:srgbClr val="FFFF00"/>
              </a:highlight>
            </a:endParaRPr>
          </a:p>
        </p:txBody>
      </p:sp>
      <p:cxnSp>
        <p:nvCxnSpPr>
          <p:cNvPr id="230" name="Google Shape;230;p33"/>
          <p:cNvCxnSpPr/>
          <p:nvPr/>
        </p:nvCxnSpPr>
        <p:spPr>
          <a:xfrm rot="10800000" flipH="1">
            <a:off x="1222763" y="4245806"/>
            <a:ext cx="2015400" cy="339300"/>
          </a:xfrm>
          <a:prstGeom prst="straightConnector1">
            <a:avLst/>
          </a:prstGeom>
          <a:noFill/>
          <a:ln w="9525" cap="flat" cmpd="sng">
            <a:solidFill>
              <a:srgbClr val="000000"/>
            </a:solidFill>
            <a:prstDash val="solid"/>
            <a:round/>
            <a:headEnd type="none" w="med" len="med"/>
            <a:tailEnd type="triangle" w="med" len="med"/>
          </a:ln>
        </p:spPr>
      </p:cxnSp>
      <p:sp>
        <p:nvSpPr>
          <p:cNvPr id="231" name="Google Shape;231;p33"/>
          <p:cNvSpPr txBox="1"/>
          <p:nvPr/>
        </p:nvSpPr>
        <p:spPr>
          <a:xfrm>
            <a:off x="113175" y="4412681"/>
            <a:ext cx="1251300" cy="239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b="1">
                <a:highlight>
                  <a:srgbClr val="FFFF00"/>
                </a:highlight>
              </a:rPr>
              <a:t>Unweighted GPA</a:t>
            </a:r>
            <a:endParaRPr sz="1100" b="1">
              <a:highlight>
                <a:srgbClr val="FFFF00"/>
              </a:highlight>
            </a:endParaRPr>
          </a:p>
        </p:txBody>
      </p:sp>
      <p:sp>
        <p:nvSpPr>
          <p:cNvPr id="232" name="Google Shape;232;p33"/>
          <p:cNvSpPr txBox="1"/>
          <p:nvPr/>
        </p:nvSpPr>
        <p:spPr>
          <a:xfrm>
            <a:off x="7044300" y="1767038"/>
            <a:ext cx="1038900" cy="239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b="1">
                <a:highlight>
                  <a:srgbClr val="FFFF00"/>
                </a:highlight>
              </a:rPr>
              <a:t>Online Course Indicator</a:t>
            </a:r>
            <a:endParaRPr sz="1100" b="1">
              <a:highlight>
                <a:srgbClr val="FFFF00"/>
              </a:highlight>
            </a:endParaRPr>
          </a:p>
        </p:txBody>
      </p:sp>
      <p:cxnSp>
        <p:nvCxnSpPr>
          <p:cNvPr id="233" name="Google Shape;233;p33"/>
          <p:cNvCxnSpPr/>
          <p:nvPr/>
        </p:nvCxnSpPr>
        <p:spPr>
          <a:xfrm flipH="1">
            <a:off x="7044375" y="2136506"/>
            <a:ext cx="232800" cy="2931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866775" y="695325"/>
            <a:ext cx="6345300" cy="53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txBox="1"/>
          <p:nvPr/>
        </p:nvSpPr>
        <p:spPr>
          <a:xfrm>
            <a:off x="452025" y="486175"/>
            <a:ext cx="8329500" cy="9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07622"/>
                </a:solidFill>
                <a:latin typeface="Nunito"/>
                <a:ea typeface="Nunito"/>
                <a:cs typeface="Nunito"/>
                <a:sym typeface="Nunito"/>
              </a:rPr>
              <a:t>Best Practices for Parents to Encourage Student Success</a:t>
            </a:r>
            <a:endParaRPr sz="3000">
              <a:solidFill>
                <a:srgbClr val="F07622"/>
              </a:solidFill>
              <a:latin typeface="Nunito"/>
              <a:ea typeface="Nunito"/>
              <a:cs typeface="Nunito"/>
              <a:sym typeface="Nunito"/>
            </a:endParaRPr>
          </a:p>
        </p:txBody>
      </p:sp>
      <p:sp>
        <p:nvSpPr>
          <p:cNvPr id="240" name="Google Shape;240;p34"/>
          <p:cNvSpPr txBox="1"/>
          <p:nvPr/>
        </p:nvSpPr>
        <p:spPr>
          <a:xfrm>
            <a:off x="621825" y="1575925"/>
            <a:ext cx="8079900" cy="3380700"/>
          </a:xfrm>
          <a:prstGeom prst="rect">
            <a:avLst/>
          </a:prstGeom>
          <a:noFill/>
          <a:ln>
            <a:noFill/>
          </a:ln>
        </p:spPr>
        <p:txBody>
          <a:bodyPr spcFirstLastPara="1" wrap="square" lIns="91425" tIns="91425" rIns="91425" bIns="91425" anchor="t" anchorCtr="0">
            <a:noAutofit/>
          </a:bodyPr>
          <a:lstStyle/>
          <a:p>
            <a:pPr marL="800100" lvl="0" indent="-311150" algn="l" rtl="0">
              <a:lnSpc>
                <a:spcPct val="90000"/>
              </a:lnSpc>
              <a:spcBef>
                <a:spcPts val="550"/>
              </a:spcBef>
              <a:spcAft>
                <a:spcPts val="0"/>
              </a:spcAft>
              <a:buClr>
                <a:srgbClr val="E68831"/>
              </a:buClr>
              <a:buSzPts val="1300"/>
              <a:buFont typeface="Cabin"/>
              <a:buChar char="•"/>
            </a:pPr>
            <a:r>
              <a:rPr lang="en">
                <a:solidFill>
                  <a:srgbClr val="354369"/>
                </a:solidFill>
                <a:latin typeface="Cabin"/>
                <a:ea typeface="Cabin"/>
                <a:cs typeface="Cabin"/>
                <a:sym typeface="Cabin"/>
              </a:rPr>
              <a:t>Check Skyward and Canvas regularly. Is your student turning in assignments on time?  How well is your student testing? Check your student’s attendance (and potential tardies).  Keep open communication with your child regarding grades and assignments. </a:t>
            </a:r>
            <a:endParaRPr>
              <a:solidFill>
                <a:srgbClr val="354369"/>
              </a:solidFill>
              <a:latin typeface="Cabin"/>
              <a:ea typeface="Cabin"/>
              <a:cs typeface="Cabin"/>
              <a:sym typeface="Cabin"/>
            </a:endParaRPr>
          </a:p>
          <a:p>
            <a:pPr marL="914400" lvl="0" indent="0" algn="l" rtl="0">
              <a:lnSpc>
                <a:spcPct val="90000"/>
              </a:lnSpc>
              <a:spcBef>
                <a:spcPts val="550"/>
              </a:spcBef>
              <a:spcAft>
                <a:spcPts val="0"/>
              </a:spcAft>
              <a:buNone/>
            </a:pPr>
            <a:endParaRPr sz="700">
              <a:solidFill>
                <a:srgbClr val="354369"/>
              </a:solidFill>
              <a:latin typeface="Cabin"/>
              <a:ea typeface="Cabin"/>
              <a:cs typeface="Cabin"/>
              <a:sym typeface="Cabin"/>
            </a:endParaRPr>
          </a:p>
          <a:p>
            <a:pPr marL="800100" lvl="0" indent="-317500" algn="l" rtl="0">
              <a:lnSpc>
                <a:spcPct val="90000"/>
              </a:lnSpc>
              <a:spcBef>
                <a:spcPts val="550"/>
              </a:spcBef>
              <a:spcAft>
                <a:spcPts val="0"/>
              </a:spcAft>
              <a:buClr>
                <a:srgbClr val="E68831"/>
              </a:buClr>
              <a:buSzPts val="1400"/>
              <a:buFont typeface="Cabin"/>
              <a:buChar char="•"/>
            </a:pPr>
            <a:r>
              <a:rPr lang="en">
                <a:solidFill>
                  <a:srgbClr val="354369"/>
                </a:solidFill>
                <a:latin typeface="Cabin"/>
                <a:ea typeface="Cabin"/>
                <a:cs typeface="Cabin"/>
                <a:sym typeface="Cabin"/>
              </a:rPr>
              <a:t>Encourage your child to communicate directly with their teacher (via email). You may also contact your student’s teachers. Teachers’ email addresses are located on the school website under the Faculty &amp; Staff tab.</a:t>
            </a:r>
            <a:endParaRPr>
              <a:solidFill>
                <a:srgbClr val="354369"/>
              </a:solidFill>
              <a:latin typeface="Cabin"/>
              <a:ea typeface="Cabin"/>
              <a:cs typeface="Cabin"/>
              <a:sym typeface="Cabin"/>
            </a:endParaRPr>
          </a:p>
          <a:p>
            <a:pPr marL="914400" lvl="0" indent="0" algn="l" rtl="0">
              <a:lnSpc>
                <a:spcPct val="90000"/>
              </a:lnSpc>
              <a:spcBef>
                <a:spcPts val="550"/>
              </a:spcBef>
              <a:spcAft>
                <a:spcPts val="0"/>
              </a:spcAft>
              <a:buNone/>
            </a:pPr>
            <a:endParaRPr sz="800">
              <a:solidFill>
                <a:srgbClr val="354369"/>
              </a:solidFill>
              <a:latin typeface="Cabin"/>
              <a:ea typeface="Cabin"/>
              <a:cs typeface="Cabin"/>
              <a:sym typeface="Cabin"/>
            </a:endParaRPr>
          </a:p>
          <a:p>
            <a:pPr marL="800100" lvl="0" indent="-317500" algn="l" rtl="0">
              <a:lnSpc>
                <a:spcPct val="90000"/>
              </a:lnSpc>
              <a:spcBef>
                <a:spcPts val="550"/>
              </a:spcBef>
              <a:spcAft>
                <a:spcPts val="0"/>
              </a:spcAft>
              <a:buClr>
                <a:srgbClr val="E68831"/>
              </a:buClr>
              <a:buSzPts val="1400"/>
              <a:buFont typeface="Cabin"/>
              <a:buChar char="•"/>
            </a:pPr>
            <a:r>
              <a:rPr lang="en">
                <a:solidFill>
                  <a:srgbClr val="354369"/>
                </a:solidFill>
                <a:latin typeface="Cabin"/>
                <a:ea typeface="Cabin"/>
                <a:cs typeface="Cabin"/>
                <a:sym typeface="Cabin"/>
              </a:rPr>
              <a:t>Lastly, if you need further assistance, contact your student’s school counselor and provide the counselor with your email communication with the teacher to best support the situation.</a:t>
            </a:r>
            <a:endParaRPr sz="1100">
              <a:solidFill>
                <a:srgbClr val="233A44"/>
              </a:solidFill>
              <a:latin typeface="Calibri"/>
              <a:ea typeface="Calibri"/>
              <a:cs typeface="Calibri"/>
              <a:sym typeface="Calibri"/>
            </a:endParaRPr>
          </a:p>
        </p:txBody>
      </p:sp>
      <p:sp>
        <p:nvSpPr>
          <p:cNvPr id="241" name="Google Shape;241;p34"/>
          <p:cNvSpPr txBox="1"/>
          <p:nvPr/>
        </p:nvSpPr>
        <p:spPr>
          <a:xfrm>
            <a:off x="1860075" y="4023175"/>
            <a:ext cx="5475900" cy="6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highlight>
                  <a:srgbClr val="FFFF00"/>
                </a:highlight>
                <a:latin typeface="Lato"/>
                <a:ea typeface="Lato"/>
                <a:cs typeface="Lato"/>
                <a:sym typeface="Lato"/>
              </a:rPr>
              <a:t>**Remember that the end goal is not </a:t>
            </a:r>
            <a:r>
              <a:rPr lang="en" sz="1100" b="1" i="1">
                <a:highlight>
                  <a:srgbClr val="FFFF00"/>
                </a:highlight>
                <a:latin typeface="Lato"/>
                <a:ea typeface="Lato"/>
                <a:cs typeface="Lato"/>
                <a:sym typeface="Lato"/>
              </a:rPr>
              <a:t>just</a:t>
            </a:r>
            <a:r>
              <a:rPr lang="en" sz="1100" b="1">
                <a:highlight>
                  <a:srgbClr val="FFFF00"/>
                </a:highlight>
                <a:latin typeface="Lato"/>
                <a:ea typeface="Lato"/>
                <a:cs typeface="Lato"/>
                <a:sym typeface="Lato"/>
              </a:rPr>
              <a:t> about the grade. Students should be working to develop academic and self-advocacy skills as well as problem-solving abilities.</a:t>
            </a:r>
            <a:endParaRPr sz="1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Parent teacher conferences</a:t>
            </a:r>
            <a:endParaRPr/>
          </a:p>
        </p:txBody>
      </p:sp>
      <p:sp>
        <p:nvSpPr>
          <p:cNvPr id="247" name="Google Shape;247;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233A44"/>
              </a:buClr>
              <a:buSzPts val="1600"/>
              <a:buFont typeface="Cabin"/>
              <a:buChar char="●"/>
            </a:pPr>
            <a:r>
              <a:rPr lang="en" sz="1600">
                <a:solidFill>
                  <a:srgbClr val="233A44"/>
                </a:solidFill>
                <a:latin typeface="Cabin"/>
                <a:ea typeface="Cabin"/>
                <a:cs typeface="Cabin"/>
                <a:sym typeface="Cabin"/>
              </a:rPr>
              <a:t>If an issue arises with a specific course or teacher, please reach out to them directly for the opportunity to resolve the issue. A directory of staff emails is located on our school website.</a:t>
            </a:r>
            <a:endParaRPr sz="1600">
              <a:solidFill>
                <a:srgbClr val="233A44"/>
              </a:solidFill>
              <a:latin typeface="Cabin"/>
              <a:ea typeface="Cabin"/>
              <a:cs typeface="Cabin"/>
              <a:sym typeface="Cabin"/>
            </a:endParaRPr>
          </a:p>
          <a:p>
            <a:pPr marL="457200" lvl="0" indent="-330200" algn="l" rtl="0">
              <a:spcBef>
                <a:spcPts val="0"/>
              </a:spcBef>
              <a:spcAft>
                <a:spcPts val="0"/>
              </a:spcAft>
              <a:buClr>
                <a:srgbClr val="233A44"/>
              </a:buClr>
              <a:buSzPts val="1600"/>
              <a:buFont typeface="Cabin"/>
              <a:buChar char="●"/>
            </a:pPr>
            <a:r>
              <a:rPr lang="en" sz="1600">
                <a:solidFill>
                  <a:srgbClr val="233A44"/>
                </a:solidFill>
                <a:latin typeface="Cabin"/>
                <a:ea typeface="Cabin"/>
                <a:cs typeface="Cabin"/>
                <a:sym typeface="Cabin"/>
              </a:rPr>
              <a:t>If your student is struggling in multiple courses, please reach out to their assigned counselor to set up a virtual conference. </a:t>
            </a:r>
            <a:endParaRPr sz="1600">
              <a:solidFill>
                <a:srgbClr val="233A44"/>
              </a:solidFill>
              <a:latin typeface="Cabin"/>
              <a:ea typeface="Cabin"/>
              <a:cs typeface="Cabin"/>
              <a:sym typeface="Cabin"/>
            </a:endParaRPr>
          </a:p>
          <a:p>
            <a:pPr marL="457200" lvl="0" indent="-330200" algn="l" rtl="0">
              <a:spcBef>
                <a:spcPts val="0"/>
              </a:spcBef>
              <a:spcAft>
                <a:spcPts val="0"/>
              </a:spcAft>
              <a:buClr>
                <a:srgbClr val="233A44"/>
              </a:buClr>
              <a:buSzPts val="1600"/>
              <a:buFont typeface="Cabin"/>
              <a:buChar char="●"/>
            </a:pPr>
            <a:r>
              <a:rPr lang="en" sz="1600">
                <a:solidFill>
                  <a:srgbClr val="233A44"/>
                </a:solidFill>
                <a:latin typeface="Cabin"/>
                <a:ea typeface="Cabin"/>
                <a:cs typeface="Cabin"/>
                <a:sym typeface="Cabin"/>
              </a:rPr>
              <a:t>We will use Microsoft Teams or Webex to virtually connect with our students and parents. </a:t>
            </a:r>
            <a:endParaRPr sz="1600">
              <a:solidFill>
                <a:srgbClr val="233A44"/>
              </a:solidFill>
              <a:latin typeface="Cabin"/>
              <a:ea typeface="Cabin"/>
              <a:cs typeface="Cabin"/>
              <a:sym typeface="Cabin"/>
            </a:endParaRPr>
          </a:p>
          <a:p>
            <a:pPr marL="457200" lvl="0" indent="-330200" algn="l" rtl="0">
              <a:spcBef>
                <a:spcPts val="0"/>
              </a:spcBef>
              <a:spcAft>
                <a:spcPts val="0"/>
              </a:spcAft>
              <a:buClr>
                <a:srgbClr val="233A44"/>
              </a:buClr>
              <a:buSzPts val="1600"/>
              <a:buFont typeface="Cabin"/>
              <a:buChar char="●"/>
            </a:pPr>
            <a:r>
              <a:rPr lang="en" sz="1600">
                <a:solidFill>
                  <a:srgbClr val="233A44"/>
                </a:solidFill>
                <a:latin typeface="Cabin"/>
                <a:ea typeface="Cabin"/>
                <a:cs typeface="Cabin"/>
                <a:sym typeface="Cabin"/>
              </a:rPr>
              <a:t>Once the conference is scheduled, a link will be sent to the student/parent and all invited teachers with the date/time of the conference.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p:nvPr/>
        </p:nvSpPr>
        <p:spPr>
          <a:xfrm>
            <a:off x="432150" y="282875"/>
            <a:ext cx="75057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AF7B51"/>
                </a:solidFill>
                <a:latin typeface="Nunito"/>
                <a:ea typeface="Nunito"/>
                <a:cs typeface="Nunito"/>
                <a:sym typeface="Nunito"/>
              </a:rPr>
              <a:t>Community Service Plan</a:t>
            </a:r>
            <a:endParaRPr sz="3000">
              <a:solidFill>
                <a:srgbClr val="AF7B51"/>
              </a:solidFill>
              <a:latin typeface="Nunito"/>
              <a:ea typeface="Nunito"/>
              <a:cs typeface="Nunito"/>
              <a:sym typeface="Nunito"/>
            </a:endParaRPr>
          </a:p>
        </p:txBody>
      </p:sp>
      <p:sp>
        <p:nvSpPr>
          <p:cNvPr id="277" name="Google Shape;277;p40"/>
          <p:cNvSpPr txBox="1"/>
          <p:nvPr/>
        </p:nvSpPr>
        <p:spPr>
          <a:xfrm>
            <a:off x="392200" y="902075"/>
            <a:ext cx="4182900" cy="3971700"/>
          </a:xfrm>
          <a:prstGeom prst="rect">
            <a:avLst/>
          </a:prstGeom>
          <a:noFill/>
          <a:ln>
            <a:noFill/>
          </a:ln>
        </p:spPr>
        <p:txBody>
          <a:bodyPr spcFirstLastPara="1" wrap="square" lIns="91425" tIns="91425" rIns="91425" bIns="91425" anchor="t" anchorCtr="0">
            <a:noAutofit/>
          </a:bodyPr>
          <a:lstStyle/>
          <a:p>
            <a:pPr marL="457200" lvl="0" indent="-317500" algn="l" rtl="0">
              <a:lnSpc>
                <a:spcPct val="120000"/>
              </a:lnSpc>
              <a:spcBef>
                <a:spcPts val="1000"/>
              </a:spcBef>
              <a:spcAft>
                <a:spcPts val="0"/>
              </a:spcAft>
              <a:buClr>
                <a:srgbClr val="000000"/>
              </a:buClr>
              <a:buSzPts val="1400"/>
              <a:buChar char="➔"/>
            </a:pPr>
            <a:r>
              <a:rPr lang="en" b="1">
                <a:latin typeface="Rockwell"/>
                <a:ea typeface="Rockwell"/>
                <a:cs typeface="Rockwell"/>
                <a:sym typeface="Rockwell"/>
              </a:rPr>
              <a:t>The Community Service form can be found on the LNHS school website, under the Student Services tab, click Community Service</a:t>
            </a:r>
            <a:endParaRPr sz="100" b="1">
              <a:latin typeface="Rockwell"/>
              <a:ea typeface="Rockwell"/>
              <a:cs typeface="Rockwell"/>
              <a:sym typeface="Rockwell"/>
            </a:endParaRPr>
          </a:p>
          <a:p>
            <a:pPr marL="457200" lvl="0" indent="-317500" algn="l" rtl="0">
              <a:lnSpc>
                <a:spcPct val="120000"/>
              </a:lnSpc>
              <a:spcBef>
                <a:spcPts val="1000"/>
              </a:spcBef>
              <a:spcAft>
                <a:spcPts val="0"/>
              </a:spcAft>
              <a:buClr>
                <a:srgbClr val="000000"/>
              </a:buClr>
              <a:buSzPts val="1400"/>
              <a:buChar char="➔"/>
            </a:pPr>
            <a:r>
              <a:rPr lang="en" b="1">
                <a:latin typeface="Rockwell"/>
                <a:ea typeface="Rockwell"/>
                <a:cs typeface="Rockwell"/>
                <a:sym typeface="Rockwell"/>
              </a:rPr>
              <a:t>The Organization and Pre-Essay must be approved before student can begin serving the organization. You will upload your documentation to the Student Services tab in the Lions Den course on CANVAS.</a:t>
            </a:r>
            <a:endParaRPr sz="400" b="1">
              <a:latin typeface="Rockwell"/>
              <a:ea typeface="Rockwell"/>
              <a:cs typeface="Rockwell"/>
              <a:sym typeface="Rockwell"/>
            </a:endParaRPr>
          </a:p>
          <a:p>
            <a:pPr marL="457200" lvl="0" indent="-317500" algn="l" rtl="0">
              <a:lnSpc>
                <a:spcPct val="120000"/>
              </a:lnSpc>
              <a:spcBef>
                <a:spcPts val="1000"/>
              </a:spcBef>
              <a:spcAft>
                <a:spcPts val="0"/>
              </a:spcAft>
              <a:buClr>
                <a:srgbClr val="000000"/>
              </a:buClr>
              <a:buSzPts val="1400"/>
              <a:buChar char="➔"/>
            </a:pPr>
            <a:r>
              <a:rPr lang="en" b="1">
                <a:latin typeface="Rockwell"/>
                <a:ea typeface="Rockwell"/>
                <a:cs typeface="Rockwell"/>
                <a:sym typeface="Rockwell"/>
              </a:rPr>
              <a:t>All hours MUST be turned in by the last day of school EACH year. </a:t>
            </a:r>
            <a:endParaRPr b="1">
              <a:latin typeface="Rockwell"/>
              <a:ea typeface="Rockwell"/>
              <a:cs typeface="Rockwell"/>
              <a:sym typeface="Rockwell"/>
            </a:endParaRPr>
          </a:p>
          <a:p>
            <a:pPr marL="0" lvl="0" indent="0" algn="l" rtl="0">
              <a:lnSpc>
                <a:spcPct val="115000"/>
              </a:lnSpc>
              <a:spcBef>
                <a:spcPts val="1000"/>
              </a:spcBef>
              <a:spcAft>
                <a:spcPts val="1600"/>
              </a:spcAft>
              <a:buNone/>
            </a:pPr>
            <a:endParaRPr sz="700">
              <a:solidFill>
                <a:srgbClr val="233A44"/>
              </a:solidFill>
              <a:latin typeface="Calibri"/>
              <a:ea typeface="Calibri"/>
              <a:cs typeface="Calibri"/>
              <a:sym typeface="Calibri"/>
            </a:endParaRPr>
          </a:p>
        </p:txBody>
      </p:sp>
      <p:pic>
        <p:nvPicPr>
          <p:cNvPr id="278" name="Google Shape;278;p40"/>
          <p:cNvPicPr preferRelativeResize="0"/>
          <p:nvPr/>
        </p:nvPicPr>
        <p:blipFill rotWithShape="1">
          <a:blip r:embed="rId3">
            <a:alphaModFix/>
          </a:blip>
          <a:srcRect l="2162" t="1336" r="2171" b="1849"/>
          <a:stretch/>
        </p:blipFill>
        <p:spPr>
          <a:xfrm>
            <a:off x="4927100" y="789000"/>
            <a:ext cx="3888424" cy="4084849"/>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Dual Enrollment programs</a:t>
            </a:r>
            <a:endParaRPr/>
          </a:p>
        </p:txBody>
      </p:sp>
      <p:pic>
        <p:nvPicPr>
          <p:cNvPr id="284" name="Google Shape;284;p41"/>
          <p:cNvPicPr preferRelativeResize="0"/>
          <p:nvPr/>
        </p:nvPicPr>
        <p:blipFill>
          <a:blip r:embed="rId3">
            <a:alphaModFix/>
          </a:blip>
          <a:stretch>
            <a:fillRect/>
          </a:stretch>
        </p:blipFill>
        <p:spPr>
          <a:xfrm>
            <a:off x="311700" y="536888"/>
            <a:ext cx="1565425" cy="1565425"/>
          </a:xfrm>
          <a:prstGeom prst="rect">
            <a:avLst/>
          </a:prstGeom>
          <a:noFill/>
          <a:ln>
            <a:noFill/>
          </a:ln>
        </p:spPr>
      </p:pic>
      <p:sp>
        <p:nvSpPr>
          <p:cNvPr id="285" name="Google Shape;285;p41"/>
          <p:cNvSpPr txBox="1"/>
          <p:nvPr/>
        </p:nvSpPr>
        <p:spPr>
          <a:xfrm>
            <a:off x="89900" y="2228075"/>
            <a:ext cx="4284600" cy="28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MEET PARTICIPATION REQUIREMENTS:</a:t>
            </a:r>
            <a:endParaRPr sz="900"/>
          </a:p>
          <a:p>
            <a:pPr marL="457200" lvl="0" indent="-285750" algn="l" rtl="0">
              <a:spcBef>
                <a:spcPts val="0"/>
              </a:spcBef>
              <a:spcAft>
                <a:spcPts val="0"/>
              </a:spcAft>
              <a:buSzPts val="900"/>
              <a:buChar char="❏"/>
            </a:pPr>
            <a:r>
              <a:rPr lang="en" sz="900"/>
              <a:t>3.0 unweighted cumulative GPA for grades 6 – 11 or 3.0 weighted high school cumulative GPA for high school seniors at time of application. </a:t>
            </a:r>
            <a:endParaRPr sz="900"/>
          </a:p>
          <a:p>
            <a:pPr marL="457200" lvl="0" indent="-285750" algn="l" rtl="0">
              <a:spcBef>
                <a:spcPts val="0"/>
              </a:spcBef>
              <a:spcAft>
                <a:spcPts val="0"/>
              </a:spcAft>
              <a:buSzPts val="900"/>
              <a:buChar char="❏"/>
            </a:pPr>
            <a:r>
              <a:rPr lang="en" sz="900"/>
              <a:t>Obtain eligible college-ready test scores through the PERT, ACT and/or SAT</a:t>
            </a:r>
            <a:endParaRPr sz="900"/>
          </a:p>
          <a:p>
            <a:pPr marL="457200" lvl="0" indent="-285750" algn="l" rtl="0">
              <a:spcBef>
                <a:spcPts val="0"/>
              </a:spcBef>
              <a:spcAft>
                <a:spcPts val="0"/>
              </a:spcAft>
              <a:buSzPts val="900"/>
              <a:buChar char="❏"/>
            </a:pPr>
            <a:r>
              <a:rPr lang="en" sz="900"/>
              <a:t>PERT</a:t>
            </a:r>
            <a:endParaRPr sz="900"/>
          </a:p>
          <a:p>
            <a:pPr marL="914400" lvl="0" indent="-285750" algn="l" rtl="0">
              <a:spcBef>
                <a:spcPts val="0"/>
              </a:spcBef>
              <a:spcAft>
                <a:spcPts val="0"/>
              </a:spcAft>
              <a:buSzPts val="900"/>
              <a:buChar char="❏"/>
            </a:pPr>
            <a:r>
              <a:rPr lang="en" sz="900"/>
              <a:t>Reading: 106 – Writing: 103 – Math: 114 (College Mathematics or Intermediate Algebra) – Math: 123 (College Algebra or Statistical Methods) </a:t>
            </a:r>
            <a:endParaRPr sz="900"/>
          </a:p>
          <a:p>
            <a:pPr marL="457200" lvl="0" indent="-285750" algn="l" rtl="0">
              <a:spcBef>
                <a:spcPts val="0"/>
              </a:spcBef>
              <a:spcAft>
                <a:spcPts val="0"/>
              </a:spcAft>
              <a:buSzPts val="900"/>
              <a:buChar char="❏"/>
            </a:pPr>
            <a:r>
              <a:rPr lang="en" sz="900"/>
              <a:t>ACT</a:t>
            </a:r>
            <a:endParaRPr sz="900"/>
          </a:p>
          <a:p>
            <a:pPr marL="914400" lvl="1" indent="-285750" algn="l" rtl="0">
              <a:spcBef>
                <a:spcPts val="0"/>
              </a:spcBef>
              <a:spcAft>
                <a:spcPts val="0"/>
              </a:spcAft>
              <a:buSzPts val="900"/>
              <a:buChar char="❏"/>
            </a:pPr>
            <a:r>
              <a:rPr lang="en" sz="900"/>
              <a:t>Reading: 19 – English: 17 – Math: 19 (Intermediate Algebra) – Math: 21 (College Algebra or Statistical Methods)</a:t>
            </a:r>
            <a:endParaRPr sz="900"/>
          </a:p>
          <a:p>
            <a:pPr marL="457200" lvl="0" indent="-285750" algn="l" rtl="0">
              <a:spcBef>
                <a:spcPts val="0"/>
              </a:spcBef>
              <a:spcAft>
                <a:spcPts val="0"/>
              </a:spcAft>
              <a:buSzPts val="900"/>
              <a:buChar char="❏"/>
            </a:pPr>
            <a:r>
              <a:rPr lang="en" sz="900"/>
              <a:t>SAT</a:t>
            </a:r>
            <a:endParaRPr sz="900"/>
          </a:p>
          <a:p>
            <a:pPr marL="914400" lvl="1" indent="-285750" algn="l" rtl="0">
              <a:spcBef>
                <a:spcPts val="0"/>
              </a:spcBef>
              <a:spcAft>
                <a:spcPts val="0"/>
              </a:spcAft>
              <a:buSzPts val="900"/>
              <a:buChar char="❏"/>
            </a:pPr>
            <a:r>
              <a:rPr lang="en" sz="900"/>
              <a:t>Critical Reading: 24 – Writing: 25 – Math: 24 (Intermediate Algebra) – Math: 26.5 (College Algebra or Statistical Methods)</a:t>
            </a:r>
            <a:endParaRPr sz="900"/>
          </a:p>
          <a:p>
            <a:pPr marL="457200" lvl="0" indent="-285750" algn="l" rtl="0">
              <a:spcBef>
                <a:spcPts val="0"/>
              </a:spcBef>
              <a:spcAft>
                <a:spcPts val="0"/>
              </a:spcAft>
              <a:buSzPts val="900"/>
              <a:buChar char="❏"/>
            </a:pPr>
            <a:r>
              <a:rPr lang="en" sz="900"/>
              <a:t>Must maintain minimum 3.0 GPA in high school and minimum 2.0 GPA each semester at Valencia College.  </a:t>
            </a:r>
            <a:endParaRPr sz="900"/>
          </a:p>
        </p:txBody>
      </p:sp>
      <p:pic>
        <p:nvPicPr>
          <p:cNvPr id="286" name="Google Shape;286;p41"/>
          <p:cNvPicPr preferRelativeResize="0"/>
          <p:nvPr/>
        </p:nvPicPr>
        <p:blipFill>
          <a:blip r:embed="rId4">
            <a:alphaModFix/>
          </a:blip>
          <a:stretch>
            <a:fillRect/>
          </a:stretch>
        </p:blipFill>
        <p:spPr>
          <a:xfrm>
            <a:off x="5885175" y="1152425"/>
            <a:ext cx="2857500" cy="1600200"/>
          </a:xfrm>
          <a:prstGeom prst="rect">
            <a:avLst/>
          </a:prstGeom>
          <a:noFill/>
          <a:ln>
            <a:noFill/>
          </a:ln>
        </p:spPr>
      </p:pic>
      <p:sp>
        <p:nvSpPr>
          <p:cNvPr id="287" name="Google Shape;287;p41"/>
          <p:cNvSpPr txBox="1"/>
          <p:nvPr/>
        </p:nvSpPr>
        <p:spPr>
          <a:xfrm>
            <a:off x="5523025" y="2752625"/>
            <a:ext cx="3000000" cy="18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►Has to be a Junior or Senior</a:t>
            </a:r>
            <a:endParaRPr/>
          </a:p>
          <a:p>
            <a:pPr marL="0" lvl="0" indent="0" algn="l" rtl="0">
              <a:spcBef>
                <a:spcPts val="0"/>
              </a:spcBef>
              <a:spcAft>
                <a:spcPts val="0"/>
              </a:spcAft>
              <a:buNone/>
            </a:pPr>
            <a:endParaRPr/>
          </a:p>
          <a:p>
            <a:pPr marL="0" lvl="0" indent="0" algn="l" rtl="0">
              <a:spcBef>
                <a:spcPts val="0"/>
              </a:spcBef>
              <a:spcAft>
                <a:spcPts val="0"/>
              </a:spcAft>
              <a:buNone/>
            </a:pPr>
            <a:r>
              <a:rPr lang="en"/>
              <a:t>►3.6 unweighted high school GPA</a:t>
            </a:r>
            <a:endParaRPr/>
          </a:p>
          <a:p>
            <a:pPr marL="0" lvl="0" indent="0" algn="l" rtl="0">
              <a:spcBef>
                <a:spcPts val="0"/>
              </a:spcBef>
              <a:spcAft>
                <a:spcPts val="0"/>
              </a:spcAft>
              <a:buNone/>
            </a:pPr>
            <a:endParaRPr/>
          </a:p>
          <a:p>
            <a:pPr marL="0" lvl="0" indent="0" algn="l" rtl="0">
              <a:spcBef>
                <a:spcPts val="0"/>
              </a:spcBef>
              <a:spcAft>
                <a:spcPts val="0"/>
              </a:spcAft>
              <a:buNone/>
            </a:pPr>
            <a:r>
              <a:rPr lang="en"/>
              <a:t>►One of the following test scores:</a:t>
            </a:r>
            <a:endParaRPr/>
          </a:p>
          <a:p>
            <a:pPr marL="0" lvl="0" indent="0" algn="l" rtl="0">
              <a:spcBef>
                <a:spcPts val="0"/>
              </a:spcBef>
              <a:spcAft>
                <a:spcPts val="0"/>
              </a:spcAft>
              <a:buNone/>
            </a:pPr>
            <a:endParaRPr/>
          </a:p>
          <a:p>
            <a:pPr marL="0" lvl="0" indent="457200" algn="l" rtl="0">
              <a:spcBef>
                <a:spcPts val="0"/>
              </a:spcBef>
              <a:spcAft>
                <a:spcPts val="0"/>
              </a:spcAft>
              <a:buNone/>
            </a:pPr>
            <a:r>
              <a:rPr lang="en"/>
              <a:t>►SAT 1100 composite</a:t>
            </a:r>
            <a:endParaRPr/>
          </a:p>
          <a:p>
            <a:pPr marL="0" lvl="0" indent="457200" algn="l" rtl="0">
              <a:spcBef>
                <a:spcPts val="0"/>
              </a:spcBef>
              <a:spcAft>
                <a:spcPts val="0"/>
              </a:spcAft>
              <a:buNone/>
            </a:pPr>
            <a:r>
              <a:rPr lang="en"/>
              <a:t>►PSAT 1130 composite</a:t>
            </a:r>
            <a:endParaRPr/>
          </a:p>
          <a:p>
            <a:pPr marL="0" lvl="0" indent="457200" algn="l" rtl="0">
              <a:spcBef>
                <a:spcPts val="0"/>
              </a:spcBef>
              <a:spcAft>
                <a:spcPts val="0"/>
              </a:spcAft>
              <a:buNone/>
            </a:pPr>
            <a:r>
              <a:rPr lang="en"/>
              <a:t>►ACT 22 composite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Dual Enrollment</a:t>
            </a:r>
            <a:endParaRPr/>
          </a:p>
        </p:txBody>
      </p:sp>
      <p:sp>
        <p:nvSpPr>
          <p:cNvPr id="293" name="Google Shape;293;p42"/>
          <p:cNvSpPr txBox="1">
            <a:spLocks noGrp="1"/>
          </p:cNvSpPr>
          <p:nvPr>
            <p:ph type="body" idx="1"/>
          </p:nvPr>
        </p:nvSpPr>
        <p:spPr>
          <a:xfrm>
            <a:off x="361650" y="2109650"/>
            <a:ext cx="4072800" cy="21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highlight>
                  <a:srgbClr val="FFFFFF"/>
                </a:highlight>
                <a:latin typeface="Arial"/>
                <a:ea typeface="Arial"/>
                <a:cs typeface="Arial"/>
                <a:sym typeface="Arial"/>
              </a:rPr>
              <a:t>Students interested in dual enrollment (part-time enrollment) or early admission (full-time enrollment) prior to high school graduation must meet or exceed the following academic qualifications:</a:t>
            </a:r>
            <a:endParaRPr sz="1200">
              <a:solidFill>
                <a:srgbClr val="000000"/>
              </a:solidFill>
              <a:highlight>
                <a:srgbClr val="FFFFFF"/>
              </a:highlight>
              <a:latin typeface="Arial"/>
              <a:ea typeface="Arial"/>
              <a:cs typeface="Arial"/>
              <a:sym typeface="Arial"/>
            </a:endParaRPr>
          </a:p>
          <a:p>
            <a:pPr marL="0" marR="0" lvl="0" indent="0" algn="l" rtl="0">
              <a:spcBef>
                <a:spcPts val="1200"/>
              </a:spcBef>
              <a:spcAft>
                <a:spcPts val="0"/>
              </a:spcAft>
              <a:buNone/>
            </a:pPr>
            <a:r>
              <a:rPr lang="en" sz="1200">
                <a:solidFill>
                  <a:srgbClr val="000000"/>
                </a:solidFill>
                <a:highlight>
                  <a:srgbClr val="FFFFFF"/>
                </a:highlight>
                <a:latin typeface="Arial"/>
                <a:ea typeface="Arial"/>
                <a:cs typeface="Arial"/>
                <a:sym typeface="Arial"/>
              </a:rPr>
              <a:t>       Be enrolled as a student in a Florida public or nonpublic secondary school or in a home education program** (grades 6-12)</a:t>
            </a:r>
            <a:endParaRPr sz="1200">
              <a:solidFill>
                <a:srgbClr val="000000"/>
              </a:solidFill>
              <a:highlight>
                <a:srgbClr val="FFFFFF"/>
              </a:highlight>
              <a:latin typeface="Arial"/>
              <a:ea typeface="Arial"/>
              <a:cs typeface="Arial"/>
              <a:sym typeface="Arial"/>
            </a:endParaRPr>
          </a:p>
          <a:p>
            <a:pPr marL="0" marR="0" lvl="0" indent="0" algn="l" rtl="0">
              <a:spcBef>
                <a:spcPts val="0"/>
              </a:spcBef>
              <a:spcAft>
                <a:spcPts val="0"/>
              </a:spcAft>
              <a:buNone/>
            </a:pPr>
            <a:r>
              <a:rPr lang="en" sz="1200">
                <a:solidFill>
                  <a:srgbClr val="000000"/>
                </a:solidFill>
                <a:highlight>
                  <a:srgbClr val="FFFFFF"/>
                </a:highlight>
                <a:latin typeface="Arial"/>
                <a:ea typeface="Arial"/>
                <a:cs typeface="Arial"/>
                <a:sym typeface="Arial"/>
              </a:rPr>
              <a:t>    Have a minimum 3.8 high school GPA (as re-calculated by UCF using only academic core courses).</a:t>
            </a:r>
            <a:endParaRPr sz="12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200">
                <a:solidFill>
                  <a:srgbClr val="000000"/>
                </a:solidFill>
                <a:highlight>
                  <a:srgbClr val="FFFFFF"/>
                </a:highlight>
                <a:latin typeface="Arial"/>
                <a:ea typeface="Arial"/>
                <a:cs typeface="Arial"/>
                <a:sym typeface="Arial"/>
              </a:rPr>
              <a:t>Present SAT or ACT scores of at least:</a:t>
            </a:r>
            <a:endParaRPr sz="1200">
              <a:solidFill>
                <a:srgbClr val="000000"/>
              </a:solidFill>
              <a:highlight>
                <a:srgbClr val="FFFFFF"/>
              </a:highlight>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SAT: 1330 (Evidence-based Reading and Writing + Math)</a:t>
            </a:r>
            <a:endParaRPr sz="1200">
              <a:solidFill>
                <a:srgbClr val="000000"/>
              </a:solidFill>
              <a:highlight>
                <a:srgbClr val="FFFFFF"/>
              </a:highlight>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highlight>
                  <a:srgbClr val="FFFFFF"/>
                </a:highlight>
                <a:latin typeface="Arial"/>
                <a:ea typeface="Arial"/>
                <a:cs typeface="Arial"/>
                <a:sym typeface="Arial"/>
              </a:rPr>
              <a:t>ACT: 28 (Composite)</a:t>
            </a:r>
            <a:endParaRPr sz="1200">
              <a:solidFill>
                <a:srgbClr val="000000"/>
              </a:solidFill>
              <a:highlight>
                <a:srgbClr val="FFFFFF"/>
              </a:highlight>
              <a:latin typeface="Arial"/>
              <a:ea typeface="Arial"/>
              <a:cs typeface="Arial"/>
              <a:sym typeface="Arial"/>
            </a:endParaRPr>
          </a:p>
          <a:p>
            <a:pPr marL="0" lvl="0" indent="0" algn="l" rtl="0">
              <a:spcBef>
                <a:spcPts val="1200"/>
              </a:spcBef>
              <a:spcAft>
                <a:spcPts val="1600"/>
              </a:spcAft>
              <a:buNone/>
            </a:pPr>
            <a:endParaRPr/>
          </a:p>
        </p:txBody>
      </p:sp>
      <p:pic>
        <p:nvPicPr>
          <p:cNvPr id="294" name="Google Shape;294;p42"/>
          <p:cNvPicPr preferRelativeResize="0"/>
          <p:nvPr/>
        </p:nvPicPr>
        <p:blipFill>
          <a:blip r:embed="rId3">
            <a:alphaModFix/>
          </a:blip>
          <a:stretch>
            <a:fillRect/>
          </a:stretch>
        </p:blipFill>
        <p:spPr>
          <a:xfrm>
            <a:off x="311700" y="166275"/>
            <a:ext cx="2025350" cy="202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 Classes v/s Dual Enrollment </a:t>
            </a:r>
            <a:endParaRPr/>
          </a:p>
        </p:txBody>
      </p:sp>
      <p:sp>
        <p:nvSpPr>
          <p:cNvPr id="300" name="Google Shape;300;p43"/>
          <p:cNvSpPr txBox="1">
            <a:spLocks noGrp="1"/>
          </p:cNvSpPr>
          <p:nvPr>
            <p:ph type="body" idx="1"/>
          </p:nvPr>
        </p:nvSpPr>
        <p:spPr>
          <a:xfrm>
            <a:off x="169775" y="1216225"/>
            <a:ext cx="4244400" cy="355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AP Classes</a:t>
            </a:r>
            <a:endParaRPr u="sng"/>
          </a:p>
          <a:p>
            <a:pPr marL="457200" lvl="0" indent="-317500" algn="l" rtl="0">
              <a:spcBef>
                <a:spcPts val="1600"/>
              </a:spcBef>
              <a:spcAft>
                <a:spcPts val="0"/>
              </a:spcAft>
              <a:buSzPts val="1400"/>
              <a:buChar char="●"/>
            </a:pPr>
            <a:r>
              <a:rPr lang="en"/>
              <a:t>Colleges tend to award credit more easily based on AP test scores (typically 3 or higher)</a:t>
            </a:r>
            <a:endParaRPr/>
          </a:p>
          <a:p>
            <a:pPr marL="457200" lvl="0" indent="-317500" algn="l" rtl="0">
              <a:spcBef>
                <a:spcPts val="0"/>
              </a:spcBef>
              <a:spcAft>
                <a:spcPts val="0"/>
              </a:spcAft>
              <a:buSzPts val="1400"/>
              <a:buChar char="●"/>
            </a:pPr>
            <a:r>
              <a:rPr lang="en"/>
              <a:t>Academically challenging classes</a:t>
            </a:r>
            <a:endParaRPr/>
          </a:p>
          <a:p>
            <a:pPr marL="457200" lvl="0" indent="-317500" algn="l" rtl="0">
              <a:spcBef>
                <a:spcPts val="0"/>
              </a:spcBef>
              <a:spcAft>
                <a:spcPts val="0"/>
              </a:spcAft>
              <a:buSzPts val="1400"/>
              <a:buChar char="●"/>
            </a:pPr>
            <a:r>
              <a:rPr lang="en"/>
              <a:t>Out-of-state tuitions tend to look more favorably on AP classes because the curriculum is familiar</a:t>
            </a:r>
            <a:endParaRPr/>
          </a:p>
          <a:p>
            <a:pPr marL="457200" lvl="0" indent="-317500" algn="l" rtl="0">
              <a:spcBef>
                <a:spcPts val="0"/>
              </a:spcBef>
              <a:spcAft>
                <a:spcPts val="0"/>
              </a:spcAft>
              <a:buSzPts val="1400"/>
              <a:buChar char="●"/>
            </a:pPr>
            <a:r>
              <a:rPr lang="en"/>
              <a:t>Helps increase weighted GPA.</a:t>
            </a:r>
            <a:endParaRPr/>
          </a:p>
          <a:p>
            <a:pPr marL="457200" lvl="0" indent="-317500" algn="l" rtl="0">
              <a:spcBef>
                <a:spcPts val="0"/>
              </a:spcBef>
              <a:spcAft>
                <a:spcPts val="0"/>
              </a:spcAft>
              <a:buSzPts val="1400"/>
              <a:buChar char="●"/>
            </a:pPr>
            <a:r>
              <a:rPr lang="en"/>
              <a:t>No guarantee college credit will be awarded by passing the class, student must achieve the required test score</a:t>
            </a:r>
            <a:endParaRPr/>
          </a:p>
          <a:p>
            <a:pPr marL="914400" lvl="0" indent="0" algn="l" rtl="0">
              <a:spcBef>
                <a:spcPts val="1600"/>
              </a:spcBef>
              <a:spcAft>
                <a:spcPts val="1600"/>
              </a:spcAft>
              <a:buNone/>
            </a:pPr>
            <a:endParaRPr/>
          </a:p>
        </p:txBody>
      </p:sp>
      <p:sp>
        <p:nvSpPr>
          <p:cNvPr id="301" name="Google Shape;301;p43"/>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Dual Enrollment</a:t>
            </a:r>
            <a:endParaRPr u="sng"/>
          </a:p>
          <a:p>
            <a:pPr marL="457200" lvl="0" indent="-317500" algn="l" rtl="0">
              <a:spcBef>
                <a:spcPts val="1600"/>
              </a:spcBef>
              <a:spcAft>
                <a:spcPts val="0"/>
              </a:spcAft>
              <a:buSzPts val="1400"/>
              <a:buChar char="●"/>
            </a:pPr>
            <a:r>
              <a:rPr lang="en"/>
              <a:t>Students have experience with a college setting while in high school.</a:t>
            </a:r>
            <a:endParaRPr/>
          </a:p>
          <a:p>
            <a:pPr marL="457200" lvl="0" indent="-317500" algn="l" rtl="0">
              <a:spcBef>
                <a:spcPts val="0"/>
              </a:spcBef>
              <a:spcAft>
                <a:spcPts val="0"/>
              </a:spcAft>
              <a:buSzPts val="1400"/>
              <a:buChar char="●"/>
            </a:pPr>
            <a:r>
              <a:rPr lang="en"/>
              <a:t>Save money towards earning a degree.</a:t>
            </a:r>
            <a:endParaRPr/>
          </a:p>
          <a:p>
            <a:pPr marL="457200" lvl="0" indent="-317500" algn="l" rtl="0">
              <a:spcBef>
                <a:spcPts val="0"/>
              </a:spcBef>
              <a:spcAft>
                <a:spcPts val="0"/>
              </a:spcAft>
              <a:buSzPts val="1400"/>
              <a:buChar char="●"/>
            </a:pPr>
            <a:r>
              <a:rPr lang="en"/>
              <a:t>Helps increase the weighted GPA.</a:t>
            </a:r>
            <a:endParaRPr/>
          </a:p>
          <a:p>
            <a:pPr marL="457200" lvl="0" indent="-317500" algn="l" rtl="0">
              <a:spcBef>
                <a:spcPts val="0"/>
              </a:spcBef>
              <a:spcAft>
                <a:spcPts val="0"/>
              </a:spcAft>
              <a:buSzPts val="1400"/>
              <a:buChar char="●"/>
            </a:pPr>
            <a:r>
              <a:rPr lang="en"/>
              <a:t>The student is the only one that can advocate for him or herself. Parents must be “hands off”.</a:t>
            </a:r>
            <a:endParaRPr/>
          </a:p>
          <a:p>
            <a:pPr marL="457200" lvl="0" indent="-317500" algn="l" rtl="0">
              <a:spcBef>
                <a:spcPts val="0"/>
              </a:spcBef>
              <a:spcAft>
                <a:spcPts val="0"/>
              </a:spcAft>
              <a:buSzPts val="1400"/>
              <a:buChar char="●"/>
            </a:pPr>
            <a:r>
              <a:rPr lang="en"/>
              <a:t>More variety of classes.</a:t>
            </a:r>
            <a:endParaRPr/>
          </a:p>
          <a:p>
            <a:pPr marL="457200" lvl="0" indent="-317500" algn="l" rtl="0">
              <a:spcBef>
                <a:spcPts val="0"/>
              </a:spcBef>
              <a:spcAft>
                <a:spcPts val="0"/>
              </a:spcAft>
              <a:buSzPts val="1400"/>
              <a:buChar char="●"/>
            </a:pPr>
            <a:r>
              <a:rPr lang="en"/>
              <a:t>Students are able to experience different campuses.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109850" y="75500"/>
            <a:ext cx="91440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Pros and Cons of Dual-Enrollment (on track to graduate with an AA)</a:t>
            </a:r>
            <a:endParaRPr sz="2800"/>
          </a:p>
        </p:txBody>
      </p:sp>
      <p:sp>
        <p:nvSpPr>
          <p:cNvPr id="307" name="Google Shape;307;p44"/>
          <p:cNvSpPr txBox="1">
            <a:spLocks noGrp="1"/>
          </p:cNvSpPr>
          <p:nvPr>
            <p:ph type="body" idx="1"/>
          </p:nvPr>
        </p:nvSpPr>
        <p:spPr>
          <a:xfrm>
            <a:off x="151900" y="719100"/>
            <a:ext cx="8520600" cy="4224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u="sng"/>
              <a:t>Pros</a:t>
            </a:r>
            <a:endParaRPr sz="1600" u="sng"/>
          </a:p>
          <a:p>
            <a:pPr marL="457200" lvl="0" indent="-330200" algn="l" rtl="0">
              <a:lnSpc>
                <a:spcPct val="100000"/>
              </a:lnSpc>
              <a:spcBef>
                <a:spcPts val="1600"/>
              </a:spcBef>
              <a:spcAft>
                <a:spcPts val="0"/>
              </a:spcAft>
              <a:buSzPts val="1600"/>
              <a:buChar char="●"/>
            </a:pPr>
            <a:r>
              <a:rPr lang="en" sz="1600"/>
              <a:t>For in-state institutions, it can shorten the time to complete undergraduate degree.</a:t>
            </a:r>
            <a:endParaRPr sz="1600"/>
          </a:p>
          <a:p>
            <a:pPr marL="457200" lvl="0" indent="-330200" algn="l" rtl="0">
              <a:lnSpc>
                <a:spcPct val="100000"/>
              </a:lnSpc>
              <a:spcBef>
                <a:spcPts val="0"/>
              </a:spcBef>
              <a:spcAft>
                <a:spcPts val="0"/>
              </a:spcAft>
              <a:buSzPts val="1600"/>
              <a:buChar char="●"/>
            </a:pPr>
            <a:r>
              <a:rPr lang="en" sz="1600"/>
              <a:t>Students have experience with college scheduling and classes while in high school.</a:t>
            </a:r>
            <a:endParaRPr sz="1600"/>
          </a:p>
          <a:p>
            <a:pPr marL="457200" lvl="0" indent="-330200" algn="l" rtl="0">
              <a:lnSpc>
                <a:spcPct val="100000"/>
              </a:lnSpc>
              <a:spcBef>
                <a:spcPts val="0"/>
              </a:spcBef>
              <a:spcAft>
                <a:spcPts val="0"/>
              </a:spcAft>
              <a:buSzPts val="1600"/>
              <a:buChar char="●"/>
            </a:pPr>
            <a:r>
              <a:rPr lang="en" sz="1600"/>
              <a:t>Save money towards earning a degree.</a:t>
            </a:r>
            <a:endParaRPr sz="1600"/>
          </a:p>
          <a:p>
            <a:pPr marL="457200" lvl="0" indent="-330200" algn="l" rtl="0">
              <a:lnSpc>
                <a:spcPct val="100000"/>
              </a:lnSpc>
              <a:spcBef>
                <a:spcPts val="0"/>
              </a:spcBef>
              <a:spcAft>
                <a:spcPts val="0"/>
              </a:spcAft>
              <a:buSzPts val="1600"/>
              <a:buChar char="●"/>
            </a:pPr>
            <a:r>
              <a:rPr lang="en" sz="1600"/>
              <a:t>Ability to satisfy high school requirements as well as AA degree requirements.</a:t>
            </a:r>
            <a:endParaRPr sz="1600"/>
          </a:p>
          <a:p>
            <a:pPr marL="0" lvl="0" indent="0" algn="l" rtl="0">
              <a:lnSpc>
                <a:spcPct val="100000"/>
              </a:lnSpc>
              <a:spcBef>
                <a:spcPts val="1600"/>
              </a:spcBef>
              <a:spcAft>
                <a:spcPts val="0"/>
              </a:spcAft>
              <a:buNone/>
            </a:pPr>
            <a:r>
              <a:rPr lang="en" sz="1600" u="sng"/>
              <a:t>Cons</a:t>
            </a:r>
            <a:endParaRPr sz="1600" u="sng"/>
          </a:p>
          <a:p>
            <a:pPr marL="457200" lvl="0" indent="-330200" algn="l" rtl="0">
              <a:lnSpc>
                <a:spcPct val="100000"/>
              </a:lnSpc>
              <a:spcBef>
                <a:spcPts val="1600"/>
              </a:spcBef>
              <a:spcAft>
                <a:spcPts val="0"/>
              </a:spcAft>
              <a:buSzPts val="1600"/>
              <a:buChar char="●"/>
            </a:pPr>
            <a:r>
              <a:rPr lang="en" sz="1600"/>
              <a:t>There is no guarantee all credits will count for an AA degree earned while in high school. It is up to the institution to decide how many credits they will accept.</a:t>
            </a:r>
            <a:endParaRPr sz="1600"/>
          </a:p>
          <a:p>
            <a:pPr marL="457200" lvl="0" indent="-330200" algn="l" rtl="0">
              <a:lnSpc>
                <a:spcPct val="100000"/>
              </a:lnSpc>
              <a:spcBef>
                <a:spcPts val="0"/>
              </a:spcBef>
              <a:spcAft>
                <a:spcPts val="0"/>
              </a:spcAft>
              <a:buSzPts val="1600"/>
              <a:buChar char="●"/>
            </a:pPr>
            <a:r>
              <a:rPr lang="en" sz="1600"/>
              <a:t>Can cause issues with future employment if the student is too young and has no job experience.</a:t>
            </a:r>
            <a:endParaRPr sz="1600"/>
          </a:p>
          <a:p>
            <a:pPr marL="457200" lvl="0" indent="-330200" algn="l" rtl="0">
              <a:lnSpc>
                <a:spcPct val="100000"/>
              </a:lnSpc>
              <a:spcBef>
                <a:spcPts val="0"/>
              </a:spcBef>
              <a:spcAft>
                <a:spcPts val="0"/>
              </a:spcAft>
              <a:buSzPts val="1600"/>
              <a:buChar char="●"/>
            </a:pPr>
            <a:r>
              <a:rPr lang="en" sz="1600"/>
              <a:t>A major must be declared once student starts college. If student is unsure of what they want to study, this can cause issues for them.</a:t>
            </a:r>
            <a:endParaRPr sz="1600"/>
          </a:p>
          <a:p>
            <a:pPr marL="457200" lvl="0" indent="-330200" algn="l" rtl="0">
              <a:lnSpc>
                <a:spcPct val="100000"/>
              </a:lnSpc>
              <a:spcBef>
                <a:spcPts val="0"/>
              </a:spcBef>
              <a:spcAft>
                <a:spcPts val="0"/>
              </a:spcAft>
              <a:buSzPts val="1600"/>
              <a:buChar char="●"/>
            </a:pPr>
            <a:r>
              <a:rPr lang="en" sz="1600"/>
              <a:t>Dual Enrollment is NOT a direct connect to any institution. Students must still apply to the college as a first time college student, not a transfer student.</a:t>
            </a:r>
            <a:endParaRPr sz="1600"/>
          </a:p>
          <a:p>
            <a:pPr marL="0" lvl="0" indent="0" algn="l" rtl="0">
              <a:spcBef>
                <a:spcPts val="1600"/>
              </a:spcBef>
              <a:spcAft>
                <a:spcPts val="0"/>
              </a:spcAft>
              <a:buNone/>
            </a:pPr>
            <a:endParaRPr sz="1600" u="sng"/>
          </a:p>
          <a:p>
            <a:pPr marL="457200" lvl="0" indent="0" algn="l" rtl="0">
              <a:spcBef>
                <a:spcPts val="1600"/>
              </a:spcBef>
              <a:spcAft>
                <a:spcPts val="160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2862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Services Team - </a:t>
            </a:r>
            <a:r>
              <a:rPr lang="en" sz="3000" b="0"/>
              <a:t>9th and 10th Grade Counselors</a:t>
            </a:r>
            <a:endParaRPr/>
          </a:p>
        </p:txBody>
      </p:sp>
      <p:sp>
        <p:nvSpPr>
          <p:cNvPr id="106" name="Google Shape;106;p20"/>
          <p:cNvSpPr txBox="1"/>
          <p:nvPr/>
        </p:nvSpPr>
        <p:spPr>
          <a:xfrm>
            <a:off x="2029550" y="3799075"/>
            <a:ext cx="1615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Mr. Botchen</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C-Dom</a:t>
            </a:r>
            <a:endParaRPr>
              <a:latin typeface="Open Sans"/>
              <a:ea typeface="Open Sans"/>
              <a:cs typeface="Open Sans"/>
              <a:sym typeface="Open Sans"/>
            </a:endParaRPr>
          </a:p>
        </p:txBody>
      </p:sp>
      <p:sp>
        <p:nvSpPr>
          <p:cNvPr id="107" name="Google Shape;107;p20"/>
          <p:cNvSpPr txBox="1"/>
          <p:nvPr/>
        </p:nvSpPr>
        <p:spPr>
          <a:xfrm>
            <a:off x="311700" y="3877750"/>
            <a:ext cx="1615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Ms. Pacheco</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A-B</a:t>
            </a:r>
            <a:endParaRPr>
              <a:latin typeface="Open Sans"/>
              <a:ea typeface="Open Sans"/>
              <a:cs typeface="Open Sans"/>
              <a:sym typeface="Open Sans"/>
            </a:endParaRPr>
          </a:p>
        </p:txBody>
      </p:sp>
      <p:sp>
        <p:nvSpPr>
          <p:cNvPr id="108" name="Google Shape;108;p20"/>
          <p:cNvSpPr txBox="1"/>
          <p:nvPr/>
        </p:nvSpPr>
        <p:spPr>
          <a:xfrm>
            <a:off x="3680038" y="3799075"/>
            <a:ext cx="1615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82828"/>
                </a:solidFill>
                <a:latin typeface="Caveat"/>
                <a:ea typeface="Caveat"/>
                <a:cs typeface="Caveat"/>
                <a:sym typeface="Caveat"/>
              </a:rPr>
              <a:t>Ms. Correa</a:t>
            </a:r>
            <a:endParaRPr>
              <a:solidFill>
                <a:srgbClr val="282828"/>
              </a:solidFill>
              <a:latin typeface="Caveat"/>
              <a:ea typeface="Caveat"/>
              <a:cs typeface="Caveat"/>
              <a:sym typeface="Caveat"/>
            </a:endParaRPr>
          </a:p>
          <a:p>
            <a:pPr marL="0" lvl="0" indent="0" algn="l" rtl="0">
              <a:spcBef>
                <a:spcPts val="0"/>
              </a:spcBef>
              <a:spcAft>
                <a:spcPts val="0"/>
              </a:spcAft>
              <a:buNone/>
            </a:pPr>
            <a:r>
              <a:rPr lang="en">
                <a:solidFill>
                  <a:srgbClr val="282828"/>
                </a:solidFill>
                <a:latin typeface="Caveat"/>
                <a:ea typeface="Caveat"/>
                <a:cs typeface="Caveat"/>
                <a:sym typeface="Caveat"/>
              </a:rPr>
              <a:t>Last Name:  Don-Lop</a:t>
            </a:r>
            <a:endParaRPr>
              <a:solidFill>
                <a:srgbClr val="282828"/>
              </a:solidFill>
              <a:latin typeface="Caveat"/>
              <a:ea typeface="Caveat"/>
              <a:cs typeface="Caveat"/>
              <a:sym typeface="Caveat"/>
            </a:endParaRPr>
          </a:p>
        </p:txBody>
      </p:sp>
      <p:sp>
        <p:nvSpPr>
          <p:cNvPr id="109" name="Google Shape;109;p20"/>
          <p:cNvSpPr txBox="1"/>
          <p:nvPr/>
        </p:nvSpPr>
        <p:spPr>
          <a:xfrm>
            <a:off x="5330550" y="3877750"/>
            <a:ext cx="1615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Ms. Rivers</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Loq-Ram</a:t>
            </a:r>
            <a:endParaRPr>
              <a:latin typeface="Caveat"/>
              <a:ea typeface="Caveat"/>
              <a:cs typeface="Caveat"/>
              <a:sym typeface="Caveat"/>
            </a:endParaRPr>
          </a:p>
          <a:p>
            <a:pPr marL="0" lvl="0" indent="0" algn="l" rtl="0">
              <a:spcBef>
                <a:spcPts val="0"/>
              </a:spcBef>
              <a:spcAft>
                <a:spcPts val="0"/>
              </a:spcAft>
              <a:buNone/>
            </a:pPr>
            <a:endParaRPr>
              <a:latin typeface="Caveat"/>
              <a:ea typeface="Caveat"/>
              <a:cs typeface="Caveat"/>
              <a:sym typeface="Caveat"/>
            </a:endParaRPr>
          </a:p>
        </p:txBody>
      </p:sp>
      <p:sp>
        <p:nvSpPr>
          <p:cNvPr id="110" name="Google Shape;110;p20"/>
          <p:cNvSpPr txBox="1"/>
          <p:nvPr/>
        </p:nvSpPr>
        <p:spPr>
          <a:xfrm>
            <a:off x="7031000" y="3877750"/>
            <a:ext cx="16158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Ms. Burke</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Ran-Z</a:t>
            </a:r>
            <a:endParaRPr>
              <a:latin typeface="Caveat"/>
              <a:ea typeface="Caveat"/>
              <a:cs typeface="Caveat"/>
              <a:sym typeface="Caveat"/>
            </a:endParaRPr>
          </a:p>
          <a:p>
            <a:pPr marL="0" lvl="0" indent="0" algn="l" rtl="0">
              <a:spcBef>
                <a:spcPts val="0"/>
              </a:spcBef>
              <a:spcAft>
                <a:spcPts val="0"/>
              </a:spcAft>
              <a:buNone/>
            </a:pPr>
            <a:endParaRPr>
              <a:latin typeface="Caveat"/>
              <a:ea typeface="Caveat"/>
              <a:cs typeface="Caveat"/>
              <a:sym typeface="Caveat"/>
            </a:endParaRPr>
          </a:p>
        </p:txBody>
      </p:sp>
      <p:pic>
        <p:nvPicPr>
          <p:cNvPr id="111" name="Google Shape;111;p20"/>
          <p:cNvPicPr preferRelativeResize="0"/>
          <p:nvPr/>
        </p:nvPicPr>
        <p:blipFill>
          <a:blip r:embed="rId3">
            <a:alphaModFix/>
          </a:blip>
          <a:stretch>
            <a:fillRect/>
          </a:stretch>
        </p:blipFill>
        <p:spPr>
          <a:xfrm>
            <a:off x="154277" y="1457750"/>
            <a:ext cx="1671002" cy="2228003"/>
          </a:xfrm>
          <a:prstGeom prst="rect">
            <a:avLst/>
          </a:prstGeom>
          <a:noFill/>
          <a:ln>
            <a:noFill/>
          </a:ln>
        </p:spPr>
      </p:pic>
      <p:pic>
        <p:nvPicPr>
          <p:cNvPr id="112" name="Google Shape;112;p20"/>
          <p:cNvPicPr preferRelativeResize="0"/>
          <p:nvPr/>
        </p:nvPicPr>
        <p:blipFill>
          <a:blip r:embed="rId4">
            <a:alphaModFix/>
          </a:blip>
          <a:stretch>
            <a:fillRect/>
          </a:stretch>
        </p:blipFill>
        <p:spPr>
          <a:xfrm>
            <a:off x="2029526" y="1457750"/>
            <a:ext cx="1474449" cy="2228003"/>
          </a:xfrm>
          <a:prstGeom prst="rect">
            <a:avLst/>
          </a:prstGeom>
          <a:noFill/>
          <a:ln>
            <a:noFill/>
          </a:ln>
        </p:spPr>
      </p:pic>
      <p:pic>
        <p:nvPicPr>
          <p:cNvPr id="113" name="Google Shape;113;p20"/>
          <p:cNvPicPr preferRelativeResize="0"/>
          <p:nvPr/>
        </p:nvPicPr>
        <p:blipFill>
          <a:blip r:embed="rId5">
            <a:alphaModFix/>
          </a:blip>
          <a:stretch>
            <a:fillRect/>
          </a:stretch>
        </p:blipFill>
        <p:spPr>
          <a:xfrm>
            <a:off x="3649925" y="1457750"/>
            <a:ext cx="1760675" cy="2228000"/>
          </a:xfrm>
          <a:prstGeom prst="rect">
            <a:avLst/>
          </a:prstGeom>
          <a:noFill/>
          <a:ln>
            <a:noFill/>
          </a:ln>
        </p:spPr>
      </p:pic>
      <p:pic>
        <p:nvPicPr>
          <p:cNvPr id="114" name="Google Shape;114;p20"/>
          <p:cNvPicPr preferRelativeResize="0"/>
          <p:nvPr/>
        </p:nvPicPr>
        <p:blipFill rotWithShape="1">
          <a:blip r:embed="rId6">
            <a:alphaModFix/>
          </a:blip>
          <a:srcRect b="7484"/>
          <a:stretch/>
        </p:blipFill>
        <p:spPr>
          <a:xfrm>
            <a:off x="5582075" y="1457751"/>
            <a:ext cx="1474450" cy="2228000"/>
          </a:xfrm>
          <a:prstGeom prst="rect">
            <a:avLst/>
          </a:prstGeom>
          <a:noFill/>
          <a:ln>
            <a:noFill/>
          </a:ln>
        </p:spPr>
      </p:pic>
      <p:pic>
        <p:nvPicPr>
          <p:cNvPr id="115" name="Google Shape;115;p20"/>
          <p:cNvPicPr preferRelativeResize="0"/>
          <p:nvPr/>
        </p:nvPicPr>
        <p:blipFill>
          <a:blip r:embed="rId7">
            <a:alphaModFix/>
          </a:blip>
          <a:stretch>
            <a:fillRect/>
          </a:stretch>
        </p:blipFill>
        <p:spPr>
          <a:xfrm>
            <a:off x="7228000" y="1344436"/>
            <a:ext cx="1615800" cy="24546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p:nvPr/>
        </p:nvSpPr>
        <p:spPr>
          <a:xfrm>
            <a:off x="91071" y="124003"/>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3200">
                <a:solidFill>
                  <a:schemeClr val="accent1"/>
                </a:solidFill>
                <a:latin typeface="Trebuchet MS"/>
                <a:ea typeface="Trebuchet MS"/>
                <a:cs typeface="Trebuchet MS"/>
                <a:sym typeface="Trebuchet MS"/>
              </a:rPr>
              <a:t>Dual Enrollment at Orange Technical College</a:t>
            </a:r>
            <a:endParaRPr sz="3200">
              <a:solidFill>
                <a:schemeClr val="accent1"/>
              </a:solidFill>
              <a:latin typeface="Trebuchet MS"/>
              <a:ea typeface="Trebuchet MS"/>
              <a:cs typeface="Trebuchet MS"/>
              <a:sym typeface="Trebuchet MS"/>
            </a:endParaRPr>
          </a:p>
        </p:txBody>
      </p:sp>
      <p:sp>
        <p:nvSpPr>
          <p:cNvPr id="313" name="Google Shape;313;p45"/>
          <p:cNvSpPr txBox="1"/>
          <p:nvPr/>
        </p:nvSpPr>
        <p:spPr>
          <a:xfrm>
            <a:off x="419225" y="954800"/>
            <a:ext cx="8521500" cy="38241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1000"/>
              </a:spcBef>
              <a:spcAft>
                <a:spcPts val="0"/>
              </a:spcAft>
              <a:buClr>
                <a:srgbClr val="000000"/>
              </a:buClr>
              <a:buSzPts val="1200"/>
              <a:buFont typeface="Century Gothic"/>
              <a:buChar char="■"/>
            </a:pPr>
            <a:r>
              <a:rPr lang="en" sz="1200">
                <a:latin typeface="Century Gothic"/>
                <a:ea typeface="Century Gothic"/>
                <a:cs typeface="Century Gothic"/>
                <a:sym typeface="Century Gothic"/>
              </a:rPr>
              <a:t>Rising Junior or Senior </a:t>
            </a:r>
            <a:endParaRPr sz="1200">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At least a 2.0 unweighted GPA</a:t>
            </a:r>
            <a:endParaRPr sz="1200">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On track for graduation</a:t>
            </a:r>
            <a:endParaRPr sz="1200">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Three free elective periods available in your schedule</a:t>
            </a:r>
            <a:endParaRPr sz="1200">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While at the tech college campus, you are engaged in hands-on learning taught by industry professionals.</a:t>
            </a:r>
            <a:endParaRPr sz="1200">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You can also gain industry certifications while earning  dual enrollment credit.</a:t>
            </a:r>
            <a:endParaRPr sz="1200">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000000"/>
              </a:buClr>
              <a:buSzPts val="1200"/>
              <a:buFont typeface="Century Gothic"/>
              <a:buChar char="■"/>
            </a:pPr>
            <a:r>
              <a:rPr lang="en" sz="1200">
                <a:latin typeface="Century Gothic"/>
                <a:ea typeface="Century Gothic"/>
                <a:cs typeface="Century Gothic"/>
                <a:sym typeface="Century Gothic"/>
              </a:rPr>
              <a:t>It can mean a higher starting wage for a high school graduate.</a:t>
            </a:r>
            <a:endParaRPr sz="1200">
              <a:latin typeface="Century Gothic"/>
              <a:ea typeface="Century Gothic"/>
              <a:cs typeface="Century Gothic"/>
              <a:sym typeface="Century Gothic"/>
            </a:endParaRPr>
          </a:p>
          <a:p>
            <a:pPr marL="0" lvl="0" indent="0" algn="ctr" rtl="0">
              <a:spcBef>
                <a:spcPts val="640"/>
              </a:spcBef>
              <a:spcAft>
                <a:spcPts val="0"/>
              </a:spcAft>
              <a:buNone/>
            </a:pPr>
            <a:endParaRPr sz="1200" b="1">
              <a:latin typeface="Century Gothic"/>
              <a:ea typeface="Century Gothic"/>
              <a:cs typeface="Century Gothic"/>
              <a:sym typeface="Century Gothic"/>
            </a:endParaRPr>
          </a:p>
          <a:p>
            <a:pPr marL="0" lvl="0" indent="0" algn="ctr" rtl="0">
              <a:spcBef>
                <a:spcPts val="640"/>
              </a:spcBef>
              <a:spcAft>
                <a:spcPts val="0"/>
              </a:spcAft>
              <a:buNone/>
            </a:pPr>
            <a:r>
              <a:rPr lang="en" sz="1200" b="1">
                <a:latin typeface="Century Gothic"/>
                <a:ea typeface="Century Gothic"/>
                <a:cs typeface="Century Gothic"/>
                <a:sym typeface="Century Gothic"/>
              </a:rPr>
              <a:t>Lake Nona Career Specialist:</a:t>
            </a:r>
            <a:endParaRPr sz="1200" b="1">
              <a:latin typeface="Century Gothic"/>
              <a:ea typeface="Century Gothic"/>
              <a:cs typeface="Century Gothic"/>
              <a:sym typeface="Century Gothic"/>
            </a:endParaRPr>
          </a:p>
          <a:p>
            <a:pPr marL="0" lvl="0" indent="0" algn="ctr" rtl="0">
              <a:spcBef>
                <a:spcPts val="640"/>
              </a:spcBef>
              <a:spcAft>
                <a:spcPts val="0"/>
              </a:spcAft>
              <a:buNone/>
            </a:pPr>
            <a:r>
              <a:rPr lang="en" sz="1200" b="1">
                <a:latin typeface="Century Gothic"/>
                <a:ea typeface="Century Gothic"/>
                <a:cs typeface="Century Gothic"/>
                <a:sym typeface="Century Gothic"/>
              </a:rPr>
              <a:t>LuAnn Fayard (LuAnn.Fayard@ocps.net)</a:t>
            </a:r>
            <a:endParaRPr sz="1200" b="1">
              <a:latin typeface="Century Gothic"/>
              <a:ea typeface="Century Gothic"/>
              <a:cs typeface="Century Gothic"/>
              <a:sym typeface="Century Gothic"/>
            </a:endParaRPr>
          </a:p>
          <a:p>
            <a:pPr marL="0" lvl="0" indent="0" algn="ctr" rtl="0">
              <a:spcBef>
                <a:spcPts val="640"/>
              </a:spcBef>
              <a:spcAft>
                <a:spcPts val="0"/>
              </a:spcAft>
              <a:buNone/>
            </a:pPr>
            <a:r>
              <a:rPr lang="en" sz="1200" b="1">
                <a:latin typeface="Century Gothic"/>
                <a:ea typeface="Century Gothic"/>
                <a:cs typeface="Century Gothic"/>
                <a:sym typeface="Century Gothic"/>
              </a:rPr>
              <a:t>Room 508A</a:t>
            </a:r>
            <a:endParaRPr sz="2000">
              <a:latin typeface="Trebuchet MS"/>
              <a:ea typeface="Trebuchet MS"/>
              <a:cs typeface="Trebuchet MS"/>
              <a:sym typeface="Trebuchet MS"/>
            </a:endParaRPr>
          </a:p>
        </p:txBody>
      </p:sp>
      <p:pic>
        <p:nvPicPr>
          <p:cNvPr id="314" name="Google Shape;314;p45"/>
          <p:cNvPicPr preferRelativeResize="0"/>
          <p:nvPr/>
        </p:nvPicPr>
        <p:blipFill rotWithShape="1">
          <a:blip r:embed="rId3">
            <a:alphaModFix/>
          </a:blip>
          <a:srcRect/>
          <a:stretch/>
        </p:blipFill>
        <p:spPr>
          <a:xfrm>
            <a:off x="2760050" y="3756875"/>
            <a:ext cx="3839850" cy="957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txBox="1"/>
          <p:nvPr/>
        </p:nvSpPr>
        <p:spPr>
          <a:xfrm>
            <a:off x="507900" y="548950"/>
            <a:ext cx="79584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accent1"/>
                </a:solidFill>
                <a:latin typeface="PT Sans Narrow"/>
                <a:ea typeface="PT Sans Narrow"/>
                <a:cs typeface="PT Sans Narrow"/>
                <a:sym typeface="PT Sans Narrow"/>
              </a:rPr>
              <a:t>Acceleration</a:t>
            </a:r>
            <a:endParaRPr sz="3600" b="1">
              <a:solidFill>
                <a:schemeClr val="accent1"/>
              </a:solidFill>
              <a:latin typeface="PT Sans Narrow"/>
              <a:ea typeface="PT Sans Narrow"/>
              <a:cs typeface="PT Sans Narrow"/>
              <a:sym typeface="PT Sans Narrow"/>
            </a:endParaRPr>
          </a:p>
        </p:txBody>
      </p:sp>
      <p:sp>
        <p:nvSpPr>
          <p:cNvPr id="359" name="Google Shape;359;p51"/>
          <p:cNvSpPr txBox="1"/>
          <p:nvPr/>
        </p:nvSpPr>
        <p:spPr>
          <a:xfrm>
            <a:off x="1427350" y="1463050"/>
            <a:ext cx="7038900" cy="323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0" lvl="0" indent="0" algn="l" rtl="0">
              <a:lnSpc>
                <a:spcPct val="115000"/>
              </a:lnSpc>
              <a:spcBef>
                <a:spcPts val="1600"/>
              </a:spcBef>
              <a:spcAft>
                <a:spcPts val="0"/>
              </a:spcAft>
              <a:buNone/>
            </a:pPr>
            <a:r>
              <a:rPr lang="en">
                <a:latin typeface="PT Sans Narrow"/>
                <a:ea typeface="PT Sans Narrow"/>
                <a:cs typeface="PT Sans Narrow"/>
                <a:sym typeface="PT Sans Narrow"/>
              </a:rPr>
              <a:t>In addition to scheduling all students in correct class placements and elective choices, we work hard to ensure students have at least one opportunity each year to earn an acceleration credit. This helps ensure our students are college and/or career ready once they leave Lake Nona HS.</a:t>
            </a:r>
            <a:endParaRPr>
              <a:latin typeface="PT Sans Narrow"/>
              <a:ea typeface="PT Sans Narrow"/>
              <a:cs typeface="PT Sans Narrow"/>
              <a:sym typeface="PT Sans Narrow"/>
            </a:endParaRPr>
          </a:p>
          <a:p>
            <a:pPr marL="0" lvl="0" indent="0" algn="l" rtl="0">
              <a:lnSpc>
                <a:spcPct val="115000"/>
              </a:lnSpc>
              <a:spcBef>
                <a:spcPts val="1600"/>
              </a:spcBef>
              <a:spcAft>
                <a:spcPts val="0"/>
              </a:spcAft>
              <a:buNone/>
            </a:pPr>
            <a:r>
              <a:rPr lang="en">
                <a:latin typeface="PT Sans Narrow"/>
                <a:ea typeface="PT Sans Narrow"/>
                <a:cs typeface="PT Sans Narrow"/>
                <a:sym typeface="PT Sans Narrow"/>
              </a:rPr>
              <a:t>An acceleration credit is earned by passing an AP exam, earning a dual enrollment credit, and/or passing an industry certification exam.</a:t>
            </a:r>
            <a:endParaRPr>
              <a:latin typeface="PT Sans Narrow"/>
              <a:ea typeface="PT Sans Narrow"/>
              <a:cs typeface="PT Sans Narrow"/>
              <a:sym typeface="PT Sans Narrow"/>
            </a:endParaRPr>
          </a:p>
          <a:p>
            <a:pPr marL="0" lvl="0" indent="0" algn="l" rtl="0">
              <a:lnSpc>
                <a:spcPct val="115000"/>
              </a:lnSpc>
              <a:spcBef>
                <a:spcPts val="1600"/>
              </a:spcBef>
              <a:spcAft>
                <a:spcPts val="1600"/>
              </a:spcAft>
              <a:buNone/>
            </a:pPr>
            <a:endParaRPr i="1">
              <a:latin typeface="PT Sans Narrow"/>
              <a:ea typeface="PT Sans Narrow"/>
              <a:cs typeface="PT Sans Narrow"/>
              <a:sym typeface="PT Sans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txBox="1"/>
          <p:nvPr/>
        </p:nvSpPr>
        <p:spPr>
          <a:xfrm>
            <a:off x="426825" y="271375"/>
            <a:ext cx="7884900" cy="1028700"/>
          </a:xfrm>
          <a:prstGeom prst="rect">
            <a:avLst/>
          </a:prstGeom>
          <a:no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 sz="2400" b="1">
                <a:solidFill>
                  <a:schemeClr val="dk2"/>
                </a:solidFill>
                <a:latin typeface="PT Sans Narrow"/>
                <a:ea typeface="PT Sans Narrow"/>
                <a:cs typeface="PT Sans Narrow"/>
                <a:sym typeface="PT Sans Narrow"/>
              </a:rPr>
              <a:t>    </a:t>
            </a:r>
            <a:r>
              <a:rPr lang="en" sz="3500" b="1">
                <a:solidFill>
                  <a:schemeClr val="dk2"/>
                </a:solidFill>
                <a:latin typeface="PT Sans Narrow"/>
                <a:ea typeface="PT Sans Narrow"/>
                <a:cs typeface="PT Sans Narrow"/>
                <a:sym typeface="PT Sans Narrow"/>
              </a:rPr>
              <a:t>  </a:t>
            </a:r>
            <a:r>
              <a:rPr lang="en" sz="3600" b="1">
                <a:solidFill>
                  <a:schemeClr val="dk2"/>
                </a:solidFill>
                <a:latin typeface="PT Sans Narrow"/>
                <a:ea typeface="PT Sans Narrow"/>
                <a:cs typeface="PT Sans Narrow"/>
                <a:sym typeface="PT Sans Narrow"/>
              </a:rPr>
              <a:t>   </a:t>
            </a:r>
            <a:r>
              <a:rPr lang="en" sz="3600" b="1">
                <a:solidFill>
                  <a:schemeClr val="accent1"/>
                </a:solidFill>
                <a:latin typeface="PT Sans Narrow"/>
                <a:ea typeface="PT Sans Narrow"/>
                <a:cs typeface="PT Sans Narrow"/>
                <a:sym typeface="PT Sans Narrow"/>
              </a:rPr>
              <a:t>CTE courses offering industry certifications</a:t>
            </a:r>
            <a:endParaRPr sz="3600">
              <a:solidFill>
                <a:schemeClr val="dk2"/>
              </a:solidFill>
              <a:latin typeface="Century Gothic"/>
              <a:ea typeface="Century Gothic"/>
              <a:cs typeface="Century Gothic"/>
              <a:sym typeface="Century Gothic"/>
            </a:endParaRPr>
          </a:p>
        </p:txBody>
      </p:sp>
      <p:sp>
        <p:nvSpPr>
          <p:cNvPr id="365" name="Google Shape;365;p52"/>
          <p:cNvSpPr txBox="1"/>
          <p:nvPr/>
        </p:nvSpPr>
        <p:spPr>
          <a:xfrm>
            <a:off x="675225" y="1300069"/>
            <a:ext cx="7884900" cy="31833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800"/>
              </a:spcBef>
              <a:spcAft>
                <a:spcPts val="0"/>
              </a:spcAft>
              <a:buNone/>
            </a:pPr>
            <a:r>
              <a:rPr lang="en" sz="1600">
                <a:solidFill>
                  <a:schemeClr val="dk2"/>
                </a:solidFill>
                <a:latin typeface="Century Gothic"/>
                <a:ea typeface="Century Gothic"/>
                <a:cs typeface="Century Gothic"/>
                <a:sym typeface="Century Gothic"/>
              </a:rPr>
              <a:t>Below is a list of CTE courses and non-CTE courses that offer an industry certification that will lead to an acceleration point:</a:t>
            </a:r>
            <a:endParaRPr sz="1600">
              <a:solidFill>
                <a:schemeClr val="dk2"/>
              </a:solidFill>
              <a:latin typeface="Century Gothic"/>
              <a:ea typeface="Century Gothic"/>
              <a:cs typeface="Century Gothic"/>
              <a:sym typeface="Century Gothic"/>
            </a:endParaRPr>
          </a:p>
          <a:p>
            <a:pPr marL="342900" lvl="0" indent="-222250" algn="l" rtl="0">
              <a:lnSpc>
                <a:spcPct val="115000"/>
              </a:lnSpc>
              <a:spcBef>
                <a:spcPts val="800"/>
              </a:spcBef>
              <a:spcAft>
                <a:spcPts val="0"/>
              </a:spcAft>
              <a:buClr>
                <a:schemeClr val="dk2"/>
              </a:buClr>
              <a:buSzPts val="900"/>
              <a:buFont typeface="Noto Sans Symbols"/>
              <a:buChar char="❖"/>
            </a:pPr>
            <a:r>
              <a:rPr lang="en" sz="1100">
                <a:solidFill>
                  <a:schemeClr val="dk2"/>
                </a:solidFill>
                <a:latin typeface="Century Gothic"/>
                <a:ea typeface="Century Gothic"/>
                <a:cs typeface="Century Gothic"/>
                <a:sym typeface="Century Gothic"/>
              </a:rPr>
              <a:t>Agriscience Foundations, Horticulture 2 and 3                                                        </a:t>
            </a:r>
            <a:endParaRPr sz="1100">
              <a:solidFill>
                <a:schemeClr val="dk2"/>
              </a:solidFill>
              <a:latin typeface="Century Gothic"/>
              <a:ea typeface="Century Gothic"/>
              <a:cs typeface="Century Gothic"/>
              <a:sym typeface="Century Gothic"/>
            </a:endParaRPr>
          </a:p>
          <a:p>
            <a:pPr marL="342900" lvl="0" indent="-222250" algn="l" rtl="0">
              <a:lnSpc>
                <a:spcPct val="115000"/>
              </a:lnSpc>
              <a:spcBef>
                <a:spcPts val="0"/>
              </a:spcBef>
              <a:spcAft>
                <a:spcPts val="0"/>
              </a:spcAft>
              <a:buClr>
                <a:schemeClr val="dk2"/>
              </a:buClr>
              <a:buSzPts val="900"/>
              <a:buFont typeface="Noto Sans Symbols"/>
              <a:buChar char="❖"/>
            </a:pPr>
            <a:r>
              <a:rPr lang="en" sz="1100">
                <a:solidFill>
                  <a:schemeClr val="dk2"/>
                </a:solidFill>
                <a:latin typeface="Century Gothic"/>
                <a:ea typeface="Century Gothic"/>
                <a:cs typeface="Century Gothic"/>
                <a:sym typeface="Century Gothic"/>
              </a:rPr>
              <a:t>3D animation Production Assistant (Animation 1), Modeler (Animation 2) and Texture Artist/Rigger (Animation 3)</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Century Gothic"/>
              <a:buChar char="❖"/>
            </a:pPr>
            <a:r>
              <a:rPr lang="en" sz="1100">
                <a:solidFill>
                  <a:schemeClr val="dk2"/>
                </a:solidFill>
                <a:latin typeface="Century Gothic"/>
                <a:ea typeface="Century Gothic"/>
                <a:cs typeface="Century Gothic"/>
                <a:sym typeface="Century Gothic"/>
              </a:rPr>
              <a:t>Digital Media 1</a:t>
            </a:r>
            <a:endParaRPr sz="1100">
              <a:solidFill>
                <a:schemeClr val="dk2"/>
              </a:solidFill>
              <a:latin typeface="Century Gothic"/>
              <a:ea typeface="Century Gothic"/>
              <a:cs typeface="Century Gothic"/>
              <a:sym typeface="Century Gothic"/>
            </a:endParaRPr>
          </a:p>
          <a:p>
            <a:pPr marL="342900" lvl="0" indent="-222250" algn="l" rtl="0">
              <a:lnSpc>
                <a:spcPct val="115000"/>
              </a:lnSpc>
              <a:spcBef>
                <a:spcPts val="0"/>
              </a:spcBef>
              <a:spcAft>
                <a:spcPts val="0"/>
              </a:spcAft>
              <a:buClr>
                <a:schemeClr val="dk2"/>
              </a:buClr>
              <a:buSzPts val="900"/>
              <a:buFont typeface="Noto Sans Symbols"/>
              <a:buChar char="❖"/>
            </a:pPr>
            <a:r>
              <a:rPr lang="en" sz="1100">
                <a:solidFill>
                  <a:schemeClr val="dk2"/>
                </a:solidFill>
                <a:latin typeface="Century Gothic"/>
                <a:ea typeface="Century Gothic"/>
                <a:cs typeface="Century Gothic"/>
                <a:sym typeface="Century Gothic"/>
              </a:rPr>
              <a:t>Digital Design 2, and 3</a:t>
            </a:r>
            <a:endParaRPr sz="1100">
              <a:solidFill>
                <a:schemeClr val="dk2"/>
              </a:solidFill>
              <a:latin typeface="Century Gothic"/>
              <a:ea typeface="Century Gothic"/>
              <a:cs typeface="Century Gothic"/>
              <a:sym typeface="Century Gothic"/>
            </a:endParaRPr>
          </a:p>
          <a:p>
            <a:pPr marL="342900" lvl="0" indent="-222250" algn="l" rtl="0">
              <a:lnSpc>
                <a:spcPct val="115000"/>
              </a:lnSpc>
              <a:spcBef>
                <a:spcPts val="0"/>
              </a:spcBef>
              <a:spcAft>
                <a:spcPts val="0"/>
              </a:spcAft>
              <a:buClr>
                <a:schemeClr val="dk2"/>
              </a:buClr>
              <a:buSzPts val="900"/>
              <a:buFont typeface="Noto Sans Symbols"/>
              <a:buChar char="❖"/>
            </a:pPr>
            <a:r>
              <a:rPr lang="en" sz="1100">
                <a:solidFill>
                  <a:schemeClr val="dk2"/>
                </a:solidFill>
                <a:latin typeface="Century Gothic"/>
                <a:ea typeface="Century Gothic"/>
                <a:cs typeface="Century Gothic"/>
                <a:sym typeface="Century Gothic"/>
              </a:rPr>
              <a:t>Digital Video Technology 2, 3 and 4</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Noto Sans Symbols"/>
              <a:buChar char="❖"/>
            </a:pPr>
            <a:r>
              <a:rPr lang="en" sz="1100">
                <a:solidFill>
                  <a:schemeClr val="dk2"/>
                </a:solidFill>
                <a:latin typeface="Century Gothic"/>
                <a:ea typeface="Century Gothic"/>
                <a:cs typeface="Century Gothic"/>
                <a:sym typeface="Century Gothic"/>
              </a:rPr>
              <a:t>Introduction to Engineering,Aerospace and Civil Engineering &amp; Architecture</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Noto Sans Symbols"/>
              <a:buChar char="❖"/>
            </a:pPr>
            <a:r>
              <a:rPr lang="en" sz="1100">
                <a:solidFill>
                  <a:schemeClr val="dk2"/>
                </a:solidFill>
                <a:latin typeface="Century Gothic"/>
                <a:ea typeface="Century Gothic"/>
                <a:cs typeface="Century Gothic"/>
                <a:sym typeface="Century Gothic"/>
              </a:rPr>
              <a:t>Electrocardiograph Technician 3</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Noto Sans Symbols"/>
              <a:buChar char="❖"/>
            </a:pPr>
            <a:r>
              <a:rPr lang="en" sz="1100">
                <a:solidFill>
                  <a:schemeClr val="dk2"/>
                </a:solidFill>
                <a:latin typeface="Century Gothic"/>
                <a:ea typeface="Century Gothic"/>
                <a:cs typeface="Century Gothic"/>
                <a:sym typeface="Century Gothic"/>
              </a:rPr>
              <a:t>AP Computer Science Principles</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Noto Sans Symbols"/>
              <a:buChar char="❖"/>
            </a:pPr>
            <a:r>
              <a:rPr lang="en" sz="1100">
                <a:solidFill>
                  <a:schemeClr val="dk2"/>
                </a:solidFill>
                <a:latin typeface="Century Gothic"/>
                <a:ea typeface="Century Gothic"/>
                <a:cs typeface="Century Gothic"/>
                <a:sym typeface="Century Gothic"/>
              </a:rPr>
              <a:t>AP Computer Science A</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Noto Sans Symbols"/>
              <a:buChar char="❖"/>
            </a:pPr>
            <a:r>
              <a:rPr lang="en" sz="1100">
                <a:solidFill>
                  <a:schemeClr val="dk2"/>
                </a:solidFill>
                <a:latin typeface="Century Gothic"/>
                <a:ea typeface="Century Gothic"/>
                <a:cs typeface="Century Gothic"/>
                <a:sym typeface="Century Gothic"/>
              </a:rPr>
              <a:t>Journalism</a:t>
            </a:r>
            <a:endParaRPr sz="1100">
              <a:solidFill>
                <a:schemeClr val="dk2"/>
              </a:solidFill>
              <a:latin typeface="Century Gothic"/>
              <a:ea typeface="Century Gothic"/>
              <a:cs typeface="Century Gothic"/>
              <a:sym typeface="Century Gothic"/>
            </a:endParaRPr>
          </a:p>
          <a:p>
            <a:pPr marL="342900" lvl="0" indent="-234950" algn="l" rtl="0">
              <a:lnSpc>
                <a:spcPct val="115000"/>
              </a:lnSpc>
              <a:spcBef>
                <a:spcPts val="0"/>
              </a:spcBef>
              <a:spcAft>
                <a:spcPts val="0"/>
              </a:spcAft>
              <a:buClr>
                <a:schemeClr val="dk2"/>
              </a:buClr>
              <a:buSzPts val="1100"/>
              <a:buFont typeface="Century Gothic"/>
              <a:buChar char="❖"/>
            </a:pPr>
            <a:r>
              <a:rPr lang="en" sz="1100">
                <a:solidFill>
                  <a:schemeClr val="dk2"/>
                </a:solidFill>
                <a:latin typeface="Century Gothic"/>
                <a:ea typeface="Century Gothic"/>
                <a:cs typeface="Century Gothic"/>
                <a:sym typeface="Century Gothic"/>
              </a:rPr>
              <a:t>Criminal Justice</a:t>
            </a:r>
            <a:endParaRPr sz="1100">
              <a:solidFill>
                <a:schemeClr val="dk2"/>
              </a:solidFill>
              <a:latin typeface="Century Gothic"/>
              <a:ea typeface="Century Gothic"/>
              <a:cs typeface="Century Gothic"/>
              <a:sym typeface="Century Gothic"/>
            </a:endParaRPr>
          </a:p>
          <a:p>
            <a:pPr marL="342900" lvl="0" indent="0" algn="l" rtl="0">
              <a:lnSpc>
                <a:spcPct val="115000"/>
              </a:lnSpc>
              <a:spcBef>
                <a:spcPts val="800"/>
              </a:spcBef>
              <a:spcAft>
                <a:spcPts val="0"/>
              </a:spcAft>
              <a:buNone/>
            </a:pPr>
            <a:endParaRPr sz="900">
              <a:solidFill>
                <a:srgbClr val="FF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3"/>
          <p:cNvSpPr txBox="1"/>
          <p:nvPr/>
        </p:nvSpPr>
        <p:spPr>
          <a:xfrm>
            <a:off x="868900" y="238300"/>
            <a:ext cx="7920000" cy="9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Super Scholar Institutions </a:t>
            </a:r>
            <a:endParaRPr sz="24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Top 20 National Universities 2021</a:t>
            </a:r>
            <a:endParaRPr sz="2400" b="1">
              <a:solidFill>
                <a:schemeClr val="accent1"/>
              </a:solidFill>
              <a:latin typeface="Montserrat"/>
              <a:ea typeface="Montserrat"/>
              <a:cs typeface="Montserrat"/>
              <a:sym typeface="Montserrat"/>
            </a:endParaRPr>
          </a:p>
        </p:txBody>
      </p:sp>
      <p:sp>
        <p:nvSpPr>
          <p:cNvPr id="371" name="Google Shape;371;p53"/>
          <p:cNvSpPr txBox="1"/>
          <p:nvPr/>
        </p:nvSpPr>
        <p:spPr>
          <a:xfrm>
            <a:off x="89875" y="1152400"/>
            <a:ext cx="9013800" cy="32694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800"/>
              </a:spcBef>
              <a:spcAft>
                <a:spcPts val="0"/>
              </a:spcAft>
              <a:buNone/>
            </a:pPr>
            <a:r>
              <a:rPr lang="en" sz="1600" b="1" u="sng" dirty="0">
                <a:solidFill>
                  <a:srgbClr val="EEEEEE"/>
                </a:solidFill>
              </a:rPr>
              <a:t>	</a:t>
            </a:r>
            <a:endParaRPr sz="1600" b="1" u="sng" dirty="0">
              <a:solidFill>
                <a:srgbClr val="EEEEEE"/>
              </a:solidFill>
            </a:endParaRPr>
          </a:p>
          <a:p>
            <a:pPr marL="457200" lvl="0" indent="0" algn="l" rtl="0">
              <a:lnSpc>
                <a:spcPct val="90000"/>
              </a:lnSpc>
              <a:spcBef>
                <a:spcPts val="800"/>
              </a:spcBef>
              <a:spcAft>
                <a:spcPts val="0"/>
              </a:spcAft>
              <a:buNone/>
            </a:pPr>
            <a:r>
              <a:rPr lang="en" sz="1600" b="1" u="sng" dirty="0">
                <a:solidFill>
                  <a:srgbClr val="282828"/>
                </a:solidFill>
              </a:rPr>
              <a:t>1.Princeton University			11.Northwestern University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2.Harvard University		12.Duke University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3.Columbia University		13.Dartmouth College</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4.Massachusetts Institute of Technology	14.Brown University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5.Yale University			14.Vanderbilt University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6.Stanford University		16.Rice University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7.University of Chicago			16.Washington University St. Louis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8.University of Pennsylvania			18.Cornell University</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9.California Institute of Technology		19.University of Notre Dame	</a:t>
            </a:r>
            <a:endParaRPr sz="1600" b="1" u="sng" dirty="0">
              <a:solidFill>
                <a:srgbClr val="282828"/>
              </a:solidFill>
            </a:endParaRPr>
          </a:p>
          <a:p>
            <a:pPr marL="457200" lvl="0" indent="0" algn="l" rtl="0">
              <a:lnSpc>
                <a:spcPct val="90000"/>
              </a:lnSpc>
              <a:spcBef>
                <a:spcPts val="800"/>
              </a:spcBef>
              <a:spcAft>
                <a:spcPts val="0"/>
              </a:spcAft>
              <a:buNone/>
            </a:pPr>
            <a:r>
              <a:rPr lang="en" sz="1600" b="1" u="sng" dirty="0">
                <a:solidFill>
                  <a:srgbClr val="282828"/>
                </a:solidFill>
              </a:rPr>
              <a:t>10.Johns Hopkins University			20.University of California-Los Angeles</a:t>
            </a:r>
            <a:endParaRPr sz="1600" b="1" u="sng" dirty="0">
              <a:solidFill>
                <a:srgbClr val="282828"/>
              </a:solidFill>
            </a:endParaRPr>
          </a:p>
          <a:p>
            <a:pPr marL="457200" lvl="0" indent="0" algn="l" rtl="0">
              <a:spcBef>
                <a:spcPts val="0"/>
              </a:spcBef>
              <a:spcAft>
                <a:spcPts val="0"/>
              </a:spcAft>
              <a:buNone/>
            </a:pPr>
            <a:endParaRPr sz="1700" dirty="0">
              <a:solidFill>
                <a:srgbClr val="282828"/>
              </a:solidFill>
              <a:latin typeface="Trebuchet MS"/>
              <a:ea typeface="Trebuchet MS"/>
              <a:cs typeface="Trebuchet MS"/>
              <a:sym typeface="Trebuchet MS"/>
            </a:endParaRPr>
          </a:p>
          <a:p>
            <a:pPr marL="0" lvl="0" indent="0" algn="l" rtl="0">
              <a:lnSpc>
                <a:spcPct val="115000"/>
              </a:lnSpc>
              <a:spcBef>
                <a:spcPts val="0"/>
              </a:spcBef>
              <a:spcAft>
                <a:spcPts val="1600"/>
              </a:spcAft>
              <a:buNone/>
            </a:pPr>
            <a:endParaRPr sz="1300" dirty="0">
              <a:solidFill>
                <a:srgbClr val="282828"/>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4"/>
          <p:cNvSpPr txBox="1"/>
          <p:nvPr/>
        </p:nvSpPr>
        <p:spPr>
          <a:xfrm>
            <a:off x="-254875" y="153975"/>
            <a:ext cx="9982500" cy="108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 sz="2800">
                <a:solidFill>
                  <a:srgbClr val="FF9900"/>
                </a:solidFill>
                <a:latin typeface="Trebuchet MS"/>
                <a:ea typeface="Trebuchet MS"/>
                <a:cs typeface="Trebuchet MS"/>
                <a:sym typeface="Trebuchet MS"/>
              </a:rPr>
              <a:t>Super Scholar Institutions</a:t>
            </a:r>
            <a:endParaRPr sz="2800">
              <a:solidFill>
                <a:srgbClr val="FF9900"/>
              </a:solidFill>
              <a:latin typeface="Trebuchet MS"/>
              <a:ea typeface="Trebuchet MS"/>
              <a:cs typeface="Trebuchet MS"/>
              <a:sym typeface="Trebuchet MS"/>
            </a:endParaRPr>
          </a:p>
          <a:p>
            <a:pPr marL="0" lvl="0" indent="0" algn="ctr" rtl="0">
              <a:lnSpc>
                <a:spcPct val="90000"/>
              </a:lnSpc>
              <a:spcBef>
                <a:spcPts val="0"/>
              </a:spcBef>
              <a:spcAft>
                <a:spcPts val="0"/>
              </a:spcAft>
              <a:buNone/>
            </a:pPr>
            <a:r>
              <a:rPr lang="en" sz="2800">
                <a:solidFill>
                  <a:srgbClr val="FF9900"/>
                </a:solidFill>
                <a:latin typeface="Trebuchet MS"/>
                <a:ea typeface="Trebuchet MS"/>
                <a:cs typeface="Trebuchet MS"/>
                <a:sym typeface="Trebuchet MS"/>
              </a:rPr>
              <a:t>Top 20 Liberal Arts Colleges and Universities 2021</a:t>
            </a:r>
            <a:endParaRPr sz="2800">
              <a:solidFill>
                <a:srgbClr val="FF9900"/>
              </a:solidFill>
              <a:latin typeface="Trebuchet MS"/>
              <a:ea typeface="Trebuchet MS"/>
              <a:cs typeface="Trebuchet MS"/>
              <a:sym typeface="Trebuchet MS"/>
            </a:endParaRPr>
          </a:p>
        </p:txBody>
      </p:sp>
      <p:sp>
        <p:nvSpPr>
          <p:cNvPr id="377" name="Google Shape;377;p54"/>
          <p:cNvSpPr txBox="1"/>
          <p:nvPr/>
        </p:nvSpPr>
        <p:spPr>
          <a:xfrm>
            <a:off x="235050" y="1378250"/>
            <a:ext cx="11242500" cy="4921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800">
                <a:latin typeface="Trebuchet MS"/>
                <a:ea typeface="Trebuchet MS"/>
                <a:cs typeface="Trebuchet MS"/>
                <a:sym typeface="Trebuchet MS"/>
              </a:rPr>
              <a:t>1. Williams College				9. Middlebury College		</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2. Amherst College				9. Washington and Lee University</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3. Swarthmore College			13. Grinnell College</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4. Pomona College				13 Vassar College		</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4. Wellesley College				15. Colby College	</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6. Bowdoin College				15. Davidson College		</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6. Claremont McKenna College		15. Haverford College</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6.  US Naval Academy				15. Smith College</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9. Carleton College				15. United States Military Academy	</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9. Hamilton College				20. Colgate University</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	*All U.S. Service Academies, in addition to those ranked above, to include:</a:t>
            </a:r>
            <a:endParaRPr sz="1800">
              <a:latin typeface="Trebuchet MS"/>
              <a:ea typeface="Trebuchet MS"/>
              <a:cs typeface="Trebuchet MS"/>
              <a:sym typeface="Trebuchet MS"/>
            </a:endParaRPr>
          </a:p>
          <a:p>
            <a:pPr marL="457200" lvl="0" indent="0" algn="l" rtl="0">
              <a:spcBef>
                <a:spcPts val="0"/>
              </a:spcBef>
              <a:spcAft>
                <a:spcPts val="0"/>
              </a:spcAft>
              <a:buNone/>
            </a:pPr>
            <a:r>
              <a:rPr lang="en" sz="1800">
                <a:latin typeface="Trebuchet MS"/>
                <a:ea typeface="Trebuchet MS"/>
                <a:cs typeface="Trebuchet MS"/>
                <a:sym typeface="Trebuchet MS"/>
              </a:rPr>
              <a:t> Air Force, Coast Guard, and Merchant Marine. </a:t>
            </a:r>
            <a:endParaRPr sz="1800">
              <a:latin typeface="Trebuchet MS"/>
              <a:ea typeface="Trebuchet MS"/>
              <a:cs typeface="Trebuchet MS"/>
              <a:sym typeface="Trebuchet MS"/>
            </a:endParaRPr>
          </a:p>
          <a:p>
            <a:pPr marL="457200" lvl="0" indent="0" algn="l" rtl="0">
              <a:spcBef>
                <a:spcPts val="0"/>
              </a:spcBef>
              <a:spcAft>
                <a:spcPts val="0"/>
              </a:spcAft>
              <a:buNone/>
            </a:pPr>
            <a:endParaRPr sz="1800">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311700" y="73325"/>
            <a:ext cx="8520600" cy="54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Florida Public Universities</a:t>
            </a:r>
            <a:endParaRPr/>
          </a:p>
        </p:txBody>
      </p:sp>
      <p:pic>
        <p:nvPicPr>
          <p:cNvPr id="383" name="Google Shape;383;p55"/>
          <p:cNvPicPr preferRelativeResize="0"/>
          <p:nvPr/>
        </p:nvPicPr>
        <p:blipFill>
          <a:blip r:embed="rId3">
            <a:alphaModFix/>
          </a:blip>
          <a:stretch>
            <a:fillRect/>
          </a:stretch>
        </p:blipFill>
        <p:spPr>
          <a:xfrm>
            <a:off x="1500700" y="619325"/>
            <a:ext cx="6505141" cy="4162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6"/>
          <p:cNvSpPr txBox="1">
            <a:spLocks noGrp="1"/>
          </p:cNvSpPr>
          <p:nvPr>
            <p:ph type="title"/>
          </p:nvPr>
        </p:nvSpPr>
        <p:spPr>
          <a:xfrm>
            <a:off x="381625" y="0"/>
            <a:ext cx="8520600" cy="774300"/>
          </a:xfrm>
          <a:prstGeom prst="rect">
            <a:avLst/>
          </a:prstGeom>
        </p:spPr>
        <p:txBody>
          <a:bodyPr spcFirstLastPara="1" wrap="square" lIns="91425" tIns="91425" rIns="91425" bIns="91425" anchor="t" anchorCtr="0">
            <a:noAutofit/>
          </a:bodyPr>
          <a:lstStyle/>
          <a:p>
            <a:pPr marL="0" lvl="0" indent="0" algn="ctr" rtl="0">
              <a:spcBef>
                <a:spcPts val="1400"/>
              </a:spcBef>
              <a:spcAft>
                <a:spcPts val="400"/>
              </a:spcAft>
              <a:buNone/>
            </a:pPr>
            <a:r>
              <a:rPr lang="en">
                <a:highlight>
                  <a:srgbClr val="FFFFFF"/>
                </a:highlight>
                <a:latin typeface="Arial"/>
                <a:ea typeface="Arial"/>
                <a:cs typeface="Arial"/>
                <a:sym typeface="Arial"/>
              </a:rPr>
              <a:t>Counselor Meeting Request</a:t>
            </a:r>
            <a:endParaRPr/>
          </a:p>
        </p:txBody>
      </p:sp>
      <p:sp>
        <p:nvSpPr>
          <p:cNvPr id="389" name="Google Shape;389;p56"/>
          <p:cNvSpPr txBox="1">
            <a:spLocks noGrp="1"/>
          </p:cNvSpPr>
          <p:nvPr>
            <p:ph type="body" idx="1"/>
          </p:nvPr>
        </p:nvSpPr>
        <p:spPr>
          <a:xfrm>
            <a:off x="311700" y="789000"/>
            <a:ext cx="8520600" cy="4224600"/>
          </a:xfrm>
          <a:prstGeom prst="rect">
            <a:avLst/>
          </a:prstGeom>
        </p:spPr>
        <p:txBody>
          <a:bodyPr spcFirstLastPara="1" wrap="square" lIns="91425" tIns="91425" rIns="91425" bIns="91425" anchor="t" anchorCtr="0">
            <a:noAutofit/>
          </a:bodyPr>
          <a:lstStyle/>
          <a:p>
            <a:pPr marL="0" lvl="0" indent="0" algn="l" rtl="0">
              <a:lnSpc>
                <a:spcPct val="156818"/>
              </a:lnSpc>
              <a:spcBef>
                <a:spcPts val="0"/>
              </a:spcBef>
              <a:spcAft>
                <a:spcPts val="0"/>
              </a:spcAft>
              <a:buNone/>
            </a:pPr>
            <a:r>
              <a:rPr lang="en" sz="1200">
                <a:solidFill>
                  <a:srgbClr val="282828"/>
                </a:solidFill>
                <a:highlight>
                  <a:srgbClr val="FFFFFF"/>
                </a:highlight>
                <a:latin typeface="Arial"/>
                <a:ea typeface="Arial"/>
                <a:cs typeface="Arial"/>
                <a:sym typeface="Arial"/>
              </a:rPr>
              <a:t>Students may request a meeting with their counselor at any point throughout the year via the </a:t>
            </a:r>
            <a:r>
              <a:rPr lang="en" sz="1200" u="sng">
                <a:solidFill>
                  <a:schemeClr val="hlink"/>
                </a:solidFill>
                <a:highlight>
                  <a:srgbClr val="FFFFFF"/>
                </a:highlight>
                <a:latin typeface="Arial"/>
                <a:ea typeface="Arial"/>
                <a:cs typeface="Arial"/>
                <a:sym typeface="Arial"/>
                <a:hlinkClick r:id="rId3"/>
              </a:rPr>
              <a:t>Counselor Meeting Request Form</a:t>
            </a:r>
            <a:r>
              <a:rPr lang="en" sz="1200">
                <a:solidFill>
                  <a:srgbClr val="282828"/>
                </a:solidFill>
                <a:highlight>
                  <a:srgbClr val="FFFFFF"/>
                </a:highlight>
                <a:latin typeface="Arial"/>
                <a:ea typeface="Arial"/>
                <a:cs typeface="Arial"/>
                <a:sym typeface="Arial"/>
              </a:rPr>
              <a:t> or via email</a:t>
            </a:r>
            <a:r>
              <a:rPr lang="en" sz="1200">
                <a:solidFill>
                  <a:srgbClr val="000000"/>
                </a:solidFill>
                <a:highlight>
                  <a:srgbClr val="FFFFFF"/>
                </a:highlight>
                <a:latin typeface="Arial"/>
                <a:ea typeface="Arial"/>
                <a:cs typeface="Arial"/>
                <a:sym typeface="Arial"/>
              </a:rPr>
              <a:t> (</a:t>
            </a:r>
            <a:r>
              <a:rPr lang="en" sz="1200">
                <a:solidFill>
                  <a:srgbClr val="000000"/>
                </a:solidFill>
                <a:latin typeface="Arial"/>
                <a:ea typeface="Arial"/>
                <a:cs typeface="Arial"/>
                <a:sym typeface="Arial"/>
              </a:rPr>
              <a:t>Counselors have 48-72  business hours to communicate back with the parents and students). </a:t>
            </a:r>
            <a:r>
              <a:rPr lang="en" sz="1200">
                <a:solidFill>
                  <a:srgbClr val="282828"/>
                </a:solidFill>
                <a:highlight>
                  <a:srgbClr val="FFFFFF"/>
                </a:highlight>
                <a:latin typeface="Arial"/>
                <a:ea typeface="Arial"/>
                <a:cs typeface="Arial"/>
                <a:sym typeface="Arial"/>
              </a:rPr>
              <a:t>Students must be signed in to their OCPS account for access. When possible, meetings will be virtual. </a:t>
            </a:r>
            <a:endParaRPr sz="1200">
              <a:solidFill>
                <a:srgbClr val="282828"/>
              </a:solidFill>
              <a:highlight>
                <a:srgbClr val="FFFFFF"/>
              </a:highlight>
              <a:latin typeface="Arial"/>
              <a:ea typeface="Arial"/>
              <a:cs typeface="Arial"/>
              <a:sym typeface="Arial"/>
            </a:endParaRPr>
          </a:p>
          <a:p>
            <a:pPr marL="0" lvl="0" indent="0" algn="l" rtl="0">
              <a:spcBef>
                <a:spcPts val="1200"/>
              </a:spcBef>
              <a:spcAft>
                <a:spcPts val="0"/>
              </a:spcAft>
              <a:buNone/>
            </a:pPr>
            <a:r>
              <a:rPr lang="en" sz="1350" b="1">
                <a:solidFill>
                  <a:srgbClr val="282828"/>
                </a:solidFill>
                <a:highlight>
                  <a:srgbClr val="FFFFFF"/>
                </a:highlight>
                <a:latin typeface="Arial"/>
                <a:ea typeface="Arial"/>
                <a:cs typeface="Arial"/>
                <a:sym typeface="Arial"/>
              </a:rPr>
              <a:t>9th and 10th Grade School Counselors</a:t>
            </a:r>
            <a:endParaRPr sz="1350" b="1">
              <a:solidFill>
                <a:srgbClr val="282828"/>
              </a:solidFill>
              <a:highlight>
                <a:srgbClr val="FFFFFF"/>
              </a:highlight>
              <a:latin typeface="Arial"/>
              <a:ea typeface="Arial"/>
              <a:cs typeface="Arial"/>
              <a:sym typeface="Arial"/>
            </a:endParaRPr>
          </a:p>
          <a:p>
            <a:pPr marL="457200" lvl="0" indent="-304800" algn="l" rtl="0">
              <a:spcBef>
                <a:spcPts val="120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Ms. Pacheco (A-B) </a:t>
            </a:r>
            <a:r>
              <a:rPr lang="en" sz="1200" u="sng">
                <a:solidFill>
                  <a:schemeClr val="accent5"/>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Alana.Pacheco@ocps.net</a:t>
            </a:r>
            <a:r>
              <a:rPr lang="en" sz="1200">
                <a:solidFill>
                  <a:srgbClr val="3366FF"/>
                </a:solidFill>
                <a:highlight>
                  <a:schemeClr val="lt1"/>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457200" lvl="0" indent="-304800" algn="l" rtl="0">
              <a:spcBef>
                <a:spcPts val="0"/>
              </a:spcBef>
              <a:spcAft>
                <a:spcPts val="0"/>
              </a:spcAft>
              <a:buClr>
                <a:srgbClr val="3F3F3F"/>
              </a:buClr>
              <a:buSzPts val="1200"/>
              <a:buFont typeface="Arial"/>
              <a:buChar char="●"/>
            </a:pPr>
            <a:r>
              <a:rPr lang="en" sz="1200">
                <a:solidFill>
                  <a:srgbClr val="282828"/>
                </a:solidFill>
                <a:highlight>
                  <a:srgbClr val="FFFFFF"/>
                </a:highlight>
                <a:latin typeface="Arial"/>
                <a:ea typeface="Arial"/>
                <a:cs typeface="Arial"/>
                <a:sym typeface="Arial"/>
              </a:rPr>
              <a:t>Mr. Botchen (C-Dom) </a:t>
            </a:r>
            <a:r>
              <a:rPr lang="en" sz="1200" u="sng">
                <a:solidFill>
                  <a:schemeClr val="hlink"/>
                </a:solidFill>
                <a:highlight>
                  <a:srgbClr val="FFFFFF"/>
                </a:highlight>
                <a:latin typeface="Arial"/>
                <a:ea typeface="Arial"/>
                <a:cs typeface="Arial"/>
                <a:sym typeface="Arial"/>
                <a:hlinkClick r:id="rId5"/>
              </a:rPr>
              <a:t>Alexander.Botchen@ocps.net</a:t>
            </a:r>
            <a:r>
              <a:rPr lang="en" sz="1200">
                <a:solidFill>
                  <a:srgbClr val="3366FF"/>
                </a:solidFill>
                <a:highlight>
                  <a:srgbClr val="FFFFFF"/>
                </a:highlight>
                <a:latin typeface="Arial"/>
                <a:ea typeface="Arial"/>
                <a:cs typeface="Arial"/>
                <a:sym typeface="Arial"/>
              </a:rPr>
              <a:t> </a:t>
            </a:r>
            <a:endParaRPr sz="1200">
              <a:solidFill>
                <a:srgbClr val="3F3F3F"/>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Ms.Correa (Don-Lop) </a:t>
            </a:r>
            <a:r>
              <a:rPr lang="en" sz="1200" u="sng">
                <a:solidFill>
                  <a:schemeClr val="hlink"/>
                </a:solidFill>
                <a:highlight>
                  <a:srgbClr val="FFFFFF"/>
                </a:highlight>
                <a:latin typeface="Arial"/>
                <a:ea typeface="Arial"/>
                <a:cs typeface="Arial"/>
                <a:sym typeface="Arial"/>
                <a:hlinkClick r:id="rId6"/>
              </a:rPr>
              <a:t>Melinda.Correa@ocps.net</a:t>
            </a:r>
            <a:r>
              <a:rPr lang="en" sz="1200">
                <a:solidFill>
                  <a:srgbClr val="282828"/>
                </a:solidFill>
                <a:highlight>
                  <a:srgbClr val="FFFFFF"/>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Ms. Rivers (Loq-Ram) </a:t>
            </a:r>
            <a:r>
              <a:rPr lang="en" sz="1200" u="sng">
                <a:solidFill>
                  <a:schemeClr val="hlink"/>
                </a:solidFill>
                <a:highlight>
                  <a:srgbClr val="FFFFFF"/>
                </a:highlight>
                <a:latin typeface="Arial"/>
                <a:ea typeface="Arial"/>
                <a:cs typeface="Arial"/>
                <a:sym typeface="Arial"/>
                <a:hlinkClick r:id="rId7"/>
              </a:rPr>
              <a:t>Monique.Rivers@ocps.net</a:t>
            </a:r>
            <a:r>
              <a:rPr lang="en" sz="1200">
                <a:solidFill>
                  <a:srgbClr val="282828"/>
                </a:solidFill>
                <a:highlight>
                  <a:srgbClr val="FFFFFF"/>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Ms. Burke (Ran-Z)  </a:t>
            </a:r>
            <a:r>
              <a:rPr lang="en" sz="1200" u="sng">
                <a:solidFill>
                  <a:schemeClr val="hlink"/>
                </a:solidFill>
                <a:highlight>
                  <a:srgbClr val="FFFFFF"/>
                </a:highlight>
                <a:latin typeface="Arial"/>
                <a:ea typeface="Arial"/>
                <a:cs typeface="Arial"/>
                <a:sym typeface="Arial"/>
                <a:hlinkClick r:id="rId8"/>
              </a:rPr>
              <a:t>Tabitha.Burke-Schiffhauer@ocps.net</a:t>
            </a:r>
            <a:r>
              <a:rPr lang="en" sz="1200">
                <a:solidFill>
                  <a:srgbClr val="282828"/>
                </a:solidFill>
                <a:highlight>
                  <a:srgbClr val="FFFFFF"/>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0" lvl="0" indent="0" algn="l" rtl="0">
              <a:spcBef>
                <a:spcPts val="1200"/>
              </a:spcBef>
              <a:spcAft>
                <a:spcPts val="0"/>
              </a:spcAft>
              <a:buNone/>
            </a:pPr>
            <a:r>
              <a:rPr lang="en" sz="1350" b="1">
                <a:solidFill>
                  <a:srgbClr val="282828"/>
                </a:solidFill>
                <a:highlight>
                  <a:srgbClr val="FFFFFF"/>
                </a:highlight>
                <a:latin typeface="Arial"/>
                <a:ea typeface="Arial"/>
                <a:cs typeface="Arial"/>
                <a:sym typeface="Arial"/>
              </a:rPr>
              <a:t>11th and 12th Grade School Counselors</a:t>
            </a:r>
            <a:endParaRPr sz="1350" b="1">
              <a:solidFill>
                <a:srgbClr val="282828"/>
              </a:solidFill>
              <a:highlight>
                <a:srgbClr val="FFFFFF"/>
              </a:highlight>
              <a:latin typeface="Arial"/>
              <a:ea typeface="Arial"/>
              <a:cs typeface="Arial"/>
              <a:sym typeface="Arial"/>
            </a:endParaRPr>
          </a:p>
          <a:p>
            <a:pPr marL="457200" lvl="0" indent="-304800" algn="l" rtl="0">
              <a:spcBef>
                <a:spcPts val="1200"/>
              </a:spcBef>
              <a:spcAft>
                <a:spcPts val="0"/>
              </a:spcAft>
              <a:buClr>
                <a:srgbClr val="282828"/>
              </a:buClr>
              <a:buSzPts val="1200"/>
              <a:buFont typeface="Arial"/>
              <a:buChar char="●"/>
            </a:pPr>
            <a:r>
              <a:rPr lang="en" sz="1200">
                <a:solidFill>
                  <a:srgbClr val="282828"/>
                </a:solidFill>
                <a:highlight>
                  <a:schemeClr val="lt1"/>
                </a:highlight>
                <a:latin typeface="Arial"/>
                <a:ea typeface="Arial"/>
                <a:cs typeface="Arial"/>
                <a:sym typeface="Arial"/>
              </a:rPr>
              <a:t>Mr. Botchen (A-Con </a:t>
            </a:r>
            <a:r>
              <a:rPr lang="en" sz="1200" u="sng">
                <a:solidFill>
                  <a:schemeClr val="accent5"/>
                </a:solidFill>
                <a:highlight>
                  <a:schemeClr val="lt1"/>
                </a:highlight>
                <a:latin typeface="Arial"/>
                <a:ea typeface="Arial"/>
                <a:cs typeface="Arial"/>
                <a:sym typeface="Arial"/>
                <a:hlinkClick r:id="rId5">
                  <a:extLst>
                    <a:ext uri="{A12FA001-AC4F-418D-AE19-62706E023703}">
                      <ahyp:hlinkClr xmlns:ahyp="http://schemas.microsoft.com/office/drawing/2018/hyperlinkcolor" val="tx"/>
                    </a:ext>
                  </a:extLst>
                </a:hlinkClick>
              </a:rPr>
              <a:t>Alexander.Botchen@ocps.net</a:t>
            </a:r>
            <a:r>
              <a:rPr lang="en" sz="1200">
                <a:solidFill>
                  <a:srgbClr val="3366FF"/>
                </a:solidFill>
                <a:highlight>
                  <a:schemeClr val="lt1"/>
                </a:highlight>
                <a:latin typeface="Arial"/>
                <a:ea typeface="Arial"/>
                <a:cs typeface="Arial"/>
                <a:sym typeface="Arial"/>
              </a:rPr>
              <a:t> </a:t>
            </a:r>
            <a:endParaRPr sz="1200">
              <a:solidFill>
                <a:srgbClr val="3366FF"/>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Mrs. Russell (Coo-Hi) </a:t>
            </a:r>
            <a:r>
              <a:rPr lang="en" sz="1200">
                <a:solidFill>
                  <a:srgbClr val="3366FF"/>
                </a:solidFill>
                <a:highlight>
                  <a:srgbClr val="FFFFFF"/>
                </a:highlight>
                <a:latin typeface="Arial"/>
                <a:ea typeface="Arial"/>
                <a:cs typeface="Arial"/>
                <a:sym typeface="Arial"/>
              </a:rPr>
              <a:t> </a:t>
            </a:r>
            <a:r>
              <a:rPr lang="en" sz="1200" u="sng">
                <a:solidFill>
                  <a:schemeClr val="hlink"/>
                </a:solidFill>
                <a:highlight>
                  <a:srgbClr val="FFFFFF"/>
                </a:highlight>
                <a:latin typeface="Arial"/>
                <a:ea typeface="Arial"/>
                <a:cs typeface="Arial"/>
                <a:sym typeface="Arial"/>
                <a:hlinkClick r:id="rId9"/>
              </a:rPr>
              <a:t>Belindha.Russell@ocps.net</a:t>
            </a:r>
            <a:r>
              <a:rPr lang="en" sz="1200">
                <a:solidFill>
                  <a:srgbClr val="3366FF"/>
                </a:solidFill>
                <a:highlight>
                  <a:srgbClr val="FFFFFF"/>
                </a:highlight>
                <a:latin typeface="Arial"/>
                <a:ea typeface="Arial"/>
                <a:cs typeface="Arial"/>
                <a:sym typeface="Arial"/>
              </a:rPr>
              <a:t> </a:t>
            </a:r>
            <a:endParaRPr sz="1200">
              <a:solidFill>
                <a:srgbClr val="3366FF"/>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Ms. Kennedy (Ho-M) </a:t>
            </a:r>
            <a:r>
              <a:rPr lang="en" sz="1200" u="sng">
                <a:solidFill>
                  <a:schemeClr val="hlink"/>
                </a:solidFill>
                <a:highlight>
                  <a:srgbClr val="FFFFFF"/>
                </a:highlight>
                <a:latin typeface="Arial"/>
                <a:ea typeface="Arial"/>
                <a:cs typeface="Arial"/>
                <a:sym typeface="Arial"/>
                <a:hlinkClick r:id="rId10"/>
              </a:rPr>
              <a:t>Shirley.Kennedy@ocps.net</a:t>
            </a:r>
            <a:r>
              <a:rPr lang="en" sz="1200">
                <a:solidFill>
                  <a:srgbClr val="282828"/>
                </a:solidFill>
                <a:highlight>
                  <a:srgbClr val="FFFFFF"/>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chemeClr val="lt1"/>
                </a:highlight>
                <a:latin typeface="Arial"/>
                <a:ea typeface="Arial"/>
                <a:cs typeface="Arial"/>
                <a:sym typeface="Arial"/>
              </a:rPr>
              <a:t>Ms. Pinto (N-Sak) </a:t>
            </a:r>
            <a:r>
              <a:rPr lang="en" sz="1200" u="sng">
                <a:solidFill>
                  <a:schemeClr val="hlink"/>
                </a:solidFill>
                <a:highlight>
                  <a:schemeClr val="lt1"/>
                </a:highlight>
                <a:latin typeface="Arial"/>
                <a:ea typeface="Arial"/>
                <a:cs typeface="Arial"/>
                <a:sym typeface="Arial"/>
                <a:hlinkClick r:id="rId11"/>
              </a:rPr>
              <a:t>Brittany.Pinto@ocps.net</a:t>
            </a:r>
            <a:r>
              <a:rPr lang="en" sz="1200">
                <a:solidFill>
                  <a:srgbClr val="282828"/>
                </a:solidFill>
                <a:highlight>
                  <a:schemeClr val="lt1"/>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457200" lvl="0" indent="-304800" algn="l" rtl="0">
              <a:spcBef>
                <a:spcPts val="0"/>
              </a:spcBef>
              <a:spcAft>
                <a:spcPts val="0"/>
              </a:spcAft>
              <a:buClr>
                <a:srgbClr val="282828"/>
              </a:buClr>
              <a:buSzPts val="1200"/>
              <a:buFont typeface="Arial"/>
              <a:buChar char="●"/>
            </a:pPr>
            <a:r>
              <a:rPr lang="en" sz="1200">
                <a:solidFill>
                  <a:srgbClr val="282828"/>
                </a:solidFill>
                <a:highlight>
                  <a:srgbClr val="FFFFFF"/>
                </a:highlight>
                <a:latin typeface="Arial"/>
                <a:ea typeface="Arial"/>
                <a:cs typeface="Arial"/>
                <a:sym typeface="Arial"/>
              </a:rPr>
              <a:t>Ms. Pacheco (Sal-Z) </a:t>
            </a:r>
            <a:r>
              <a:rPr lang="en" sz="1200" u="sng">
                <a:solidFill>
                  <a:schemeClr val="hlink"/>
                </a:solidFill>
                <a:highlight>
                  <a:srgbClr val="FFFFFF"/>
                </a:highlight>
                <a:latin typeface="Arial"/>
                <a:ea typeface="Arial"/>
                <a:cs typeface="Arial"/>
                <a:sym typeface="Arial"/>
                <a:hlinkClick r:id="rId4"/>
              </a:rPr>
              <a:t>Alana.Pacheco@ocps.net</a:t>
            </a:r>
            <a:r>
              <a:rPr lang="en" sz="1200">
                <a:solidFill>
                  <a:srgbClr val="3366FF"/>
                </a:solidFill>
                <a:highlight>
                  <a:srgbClr val="FFFFFF"/>
                </a:highlight>
                <a:latin typeface="Arial"/>
                <a:ea typeface="Arial"/>
                <a:cs typeface="Arial"/>
                <a:sym typeface="Arial"/>
              </a:rPr>
              <a:t> </a:t>
            </a:r>
            <a:r>
              <a:rPr lang="en" sz="1200">
                <a:solidFill>
                  <a:srgbClr val="282828"/>
                </a:solidFill>
                <a:highlight>
                  <a:srgbClr val="FFFFFF"/>
                </a:highlight>
                <a:latin typeface="Arial"/>
                <a:ea typeface="Arial"/>
                <a:cs typeface="Arial"/>
                <a:sym typeface="Arial"/>
              </a:rPr>
              <a:t> </a:t>
            </a:r>
            <a:endParaRPr sz="1200">
              <a:solidFill>
                <a:srgbClr val="282828"/>
              </a:solidFill>
              <a:highlight>
                <a:srgbClr val="FFFFFF"/>
              </a:highlight>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Services Team - </a:t>
            </a:r>
            <a:r>
              <a:rPr lang="en" sz="3000" b="0"/>
              <a:t>11th and 12th Grade Counselors</a:t>
            </a:r>
            <a:endParaRPr/>
          </a:p>
        </p:txBody>
      </p:sp>
      <p:sp>
        <p:nvSpPr>
          <p:cNvPr id="121" name="Google Shape;121;p21"/>
          <p:cNvSpPr txBox="1"/>
          <p:nvPr/>
        </p:nvSpPr>
        <p:spPr>
          <a:xfrm>
            <a:off x="-25750" y="3751825"/>
            <a:ext cx="1695300" cy="5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Mr. Botchen</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A-Con</a:t>
            </a:r>
            <a:endParaRPr>
              <a:latin typeface="Caveat"/>
              <a:ea typeface="Caveat"/>
              <a:cs typeface="Caveat"/>
              <a:sym typeface="Caveat"/>
            </a:endParaRPr>
          </a:p>
          <a:p>
            <a:pPr marL="0" lvl="0" indent="0" algn="l" rtl="0">
              <a:spcBef>
                <a:spcPts val="0"/>
              </a:spcBef>
              <a:spcAft>
                <a:spcPts val="0"/>
              </a:spcAft>
              <a:buNone/>
            </a:pPr>
            <a:endParaRPr>
              <a:latin typeface="Caveat"/>
              <a:ea typeface="Caveat"/>
              <a:cs typeface="Caveat"/>
              <a:sym typeface="Caveat"/>
            </a:endParaRPr>
          </a:p>
        </p:txBody>
      </p:sp>
      <p:sp>
        <p:nvSpPr>
          <p:cNvPr id="122" name="Google Shape;122;p21"/>
          <p:cNvSpPr txBox="1"/>
          <p:nvPr/>
        </p:nvSpPr>
        <p:spPr>
          <a:xfrm>
            <a:off x="1799638" y="3670525"/>
            <a:ext cx="19101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Ms. Russell</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Name:Coo-Hi</a:t>
            </a:r>
            <a:endParaRPr>
              <a:latin typeface="Caveat"/>
              <a:ea typeface="Caveat"/>
              <a:cs typeface="Caveat"/>
              <a:sym typeface="Caveat"/>
            </a:endParaRPr>
          </a:p>
          <a:p>
            <a:pPr marL="0" lvl="0" indent="0" algn="l" rtl="0">
              <a:spcBef>
                <a:spcPts val="0"/>
              </a:spcBef>
              <a:spcAft>
                <a:spcPts val="0"/>
              </a:spcAft>
              <a:buNone/>
            </a:pPr>
            <a:endParaRPr>
              <a:latin typeface="Caveat"/>
              <a:ea typeface="Caveat"/>
              <a:cs typeface="Caveat"/>
              <a:sym typeface="Caveat"/>
            </a:endParaRPr>
          </a:p>
        </p:txBody>
      </p:sp>
      <p:sp>
        <p:nvSpPr>
          <p:cNvPr id="123" name="Google Shape;123;p21"/>
          <p:cNvSpPr txBox="1"/>
          <p:nvPr/>
        </p:nvSpPr>
        <p:spPr>
          <a:xfrm>
            <a:off x="5256500" y="3825975"/>
            <a:ext cx="14244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Ms. Pinto</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N-Sak</a:t>
            </a:r>
            <a:endParaRPr>
              <a:latin typeface="Caveat"/>
              <a:ea typeface="Caveat"/>
              <a:cs typeface="Caveat"/>
              <a:sym typeface="Caveat"/>
            </a:endParaRPr>
          </a:p>
          <a:p>
            <a:pPr marL="0" lvl="0" indent="0" algn="l" rtl="0">
              <a:spcBef>
                <a:spcPts val="0"/>
              </a:spcBef>
              <a:spcAft>
                <a:spcPts val="0"/>
              </a:spcAft>
              <a:buNone/>
            </a:pPr>
            <a:endParaRPr>
              <a:latin typeface="Caveat"/>
              <a:ea typeface="Caveat"/>
              <a:cs typeface="Caveat"/>
              <a:sym typeface="Caveat"/>
            </a:endParaRPr>
          </a:p>
        </p:txBody>
      </p:sp>
      <p:sp>
        <p:nvSpPr>
          <p:cNvPr id="124" name="Google Shape;124;p21"/>
          <p:cNvSpPr txBox="1"/>
          <p:nvPr/>
        </p:nvSpPr>
        <p:spPr>
          <a:xfrm>
            <a:off x="7196975" y="3670525"/>
            <a:ext cx="15675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Ms. Pacheco</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Last Name: Sal-Z</a:t>
            </a:r>
            <a:endParaRPr/>
          </a:p>
        </p:txBody>
      </p:sp>
      <p:pic>
        <p:nvPicPr>
          <p:cNvPr id="125" name="Google Shape;125;p21"/>
          <p:cNvPicPr preferRelativeResize="0"/>
          <p:nvPr/>
        </p:nvPicPr>
        <p:blipFill>
          <a:blip r:embed="rId3">
            <a:alphaModFix/>
          </a:blip>
          <a:stretch>
            <a:fillRect/>
          </a:stretch>
        </p:blipFill>
        <p:spPr>
          <a:xfrm>
            <a:off x="99700" y="1444788"/>
            <a:ext cx="1623797" cy="2014669"/>
          </a:xfrm>
          <a:prstGeom prst="rect">
            <a:avLst/>
          </a:prstGeom>
          <a:noFill/>
          <a:ln>
            <a:noFill/>
          </a:ln>
        </p:spPr>
      </p:pic>
      <p:pic>
        <p:nvPicPr>
          <p:cNvPr id="126" name="Google Shape;126;p21"/>
          <p:cNvPicPr preferRelativeResize="0"/>
          <p:nvPr/>
        </p:nvPicPr>
        <p:blipFill>
          <a:blip r:embed="rId4">
            <a:alphaModFix/>
          </a:blip>
          <a:stretch>
            <a:fillRect/>
          </a:stretch>
        </p:blipFill>
        <p:spPr>
          <a:xfrm>
            <a:off x="1799650" y="1456527"/>
            <a:ext cx="1567500" cy="2230460"/>
          </a:xfrm>
          <a:prstGeom prst="rect">
            <a:avLst/>
          </a:prstGeom>
          <a:noFill/>
          <a:ln>
            <a:noFill/>
          </a:ln>
        </p:spPr>
      </p:pic>
      <p:pic>
        <p:nvPicPr>
          <p:cNvPr id="127" name="Google Shape;127;p21"/>
          <p:cNvPicPr preferRelativeResize="0"/>
          <p:nvPr/>
        </p:nvPicPr>
        <p:blipFill rotWithShape="1">
          <a:blip r:embed="rId5">
            <a:alphaModFix/>
          </a:blip>
          <a:srcRect t="2931" r="-2564"/>
          <a:stretch/>
        </p:blipFill>
        <p:spPr>
          <a:xfrm>
            <a:off x="3585025" y="1481575"/>
            <a:ext cx="1623800" cy="2077325"/>
          </a:xfrm>
          <a:prstGeom prst="rect">
            <a:avLst/>
          </a:prstGeom>
          <a:noFill/>
          <a:ln>
            <a:noFill/>
          </a:ln>
        </p:spPr>
      </p:pic>
      <p:pic>
        <p:nvPicPr>
          <p:cNvPr id="128" name="Google Shape;128;p21"/>
          <p:cNvPicPr preferRelativeResize="0"/>
          <p:nvPr/>
        </p:nvPicPr>
        <p:blipFill>
          <a:blip r:embed="rId6">
            <a:alphaModFix/>
          </a:blip>
          <a:stretch>
            <a:fillRect/>
          </a:stretch>
        </p:blipFill>
        <p:spPr>
          <a:xfrm>
            <a:off x="5256500" y="1380075"/>
            <a:ext cx="1695300" cy="2328097"/>
          </a:xfrm>
          <a:prstGeom prst="rect">
            <a:avLst/>
          </a:prstGeom>
          <a:noFill/>
          <a:ln>
            <a:noFill/>
          </a:ln>
        </p:spPr>
      </p:pic>
      <p:pic>
        <p:nvPicPr>
          <p:cNvPr id="129" name="Google Shape;129;p21"/>
          <p:cNvPicPr preferRelativeResize="0"/>
          <p:nvPr/>
        </p:nvPicPr>
        <p:blipFill>
          <a:blip r:embed="rId7">
            <a:alphaModFix/>
          </a:blip>
          <a:stretch>
            <a:fillRect/>
          </a:stretch>
        </p:blipFill>
        <p:spPr>
          <a:xfrm>
            <a:off x="7196977" y="1407698"/>
            <a:ext cx="1746058" cy="2328097"/>
          </a:xfrm>
          <a:prstGeom prst="rect">
            <a:avLst/>
          </a:prstGeom>
          <a:noFill/>
          <a:ln>
            <a:noFill/>
          </a:ln>
        </p:spPr>
      </p:pic>
      <p:sp>
        <p:nvSpPr>
          <p:cNvPr id="130" name="Google Shape;130;p21"/>
          <p:cNvSpPr txBox="1"/>
          <p:nvPr/>
        </p:nvSpPr>
        <p:spPr>
          <a:xfrm>
            <a:off x="3441863" y="3708175"/>
            <a:ext cx="19101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82828"/>
                </a:solidFill>
                <a:latin typeface="Caveat"/>
                <a:ea typeface="Caveat"/>
                <a:cs typeface="Caveat"/>
                <a:sym typeface="Caveat"/>
              </a:rPr>
              <a:t>Ms. Kennedy</a:t>
            </a:r>
            <a:endParaRPr>
              <a:solidFill>
                <a:srgbClr val="282828"/>
              </a:solidFill>
              <a:latin typeface="Caveat"/>
              <a:ea typeface="Caveat"/>
              <a:cs typeface="Caveat"/>
              <a:sym typeface="Caveat"/>
            </a:endParaRPr>
          </a:p>
          <a:p>
            <a:pPr marL="0" lvl="0" indent="0" algn="l" rtl="0">
              <a:spcBef>
                <a:spcPts val="0"/>
              </a:spcBef>
              <a:spcAft>
                <a:spcPts val="0"/>
              </a:spcAft>
              <a:buNone/>
            </a:pPr>
            <a:r>
              <a:rPr lang="en">
                <a:solidFill>
                  <a:srgbClr val="282828"/>
                </a:solidFill>
                <a:latin typeface="Caveat"/>
                <a:ea typeface="Caveat"/>
                <a:cs typeface="Caveat"/>
                <a:sym typeface="Caveat"/>
              </a:rPr>
              <a:t>Last Name: Ho-M</a:t>
            </a:r>
            <a:endParaRPr>
              <a:solidFill>
                <a:srgbClr val="282828"/>
              </a:solidFill>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p:nvPr/>
        </p:nvSpPr>
        <p:spPr>
          <a:xfrm>
            <a:off x="819150" y="296025"/>
            <a:ext cx="7505700" cy="11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accent1"/>
                </a:solidFill>
                <a:latin typeface="PT Sans Narrow"/>
                <a:ea typeface="PT Sans Narrow"/>
                <a:cs typeface="PT Sans Narrow"/>
                <a:sym typeface="PT Sans Narrow"/>
              </a:rPr>
              <a:t>API, SAFE Coordinator, College and Career Specialist and Career Specialist</a:t>
            </a:r>
            <a:endParaRPr sz="3000">
              <a:solidFill>
                <a:schemeClr val="accent1"/>
              </a:solidFill>
              <a:latin typeface="PT Sans Narrow"/>
              <a:ea typeface="PT Sans Narrow"/>
              <a:cs typeface="PT Sans Narrow"/>
              <a:sym typeface="PT Sans Narrow"/>
            </a:endParaRPr>
          </a:p>
        </p:txBody>
      </p:sp>
      <p:sp>
        <p:nvSpPr>
          <p:cNvPr id="136" name="Google Shape;136;p22"/>
          <p:cNvSpPr txBox="1"/>
          <p:nvPr/>
        </p:nvSpPr>
        <p:spPr>
          <a:xfrm>
            <a:off x="2422038" y="3550525"/>
            <a:ext cx="1800000" cy="4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Tammy Whitfield</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SAFE Coordinator</a:t>
            </a:r>
            <a:endParaRPr>
              <a:latin typeface="Caveat"/>
              <a:ea typeface="Caveat"/>
              <a:cs typeface="Caveat"/>
              <a:sym typeface="Caveat"/>
            </a:endParaRPr>
          </a:p>
        </p:txBody>
      </p:sp>
      <p:sp>
        <p:nvSpPr>
          <p:cNvPr id="137" name="Google Shape;137;p22"/>
          <p:cNvSpPr txBox="1"/>
          <p:nvPr/>
        </p:nvSpPr>
        <p:spPr>
          <a:xfrm>
            <a:off x="456200" y="4008525"/>
            <a:ext cx="1598100" cy="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Mrs. Rivera</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Assistant Principal</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of Instructions</a:t>
            </a:r>
            <a:endParaRPr>
              <a:latin typeface="Caveat"/>
              <a:ea typeface="Caveat"/>
              <a:cs typeface="Caveat"/>
              <a:sym typeface="Caveat"/>
            </a:endParaRPr>
          </a:p>
        </p:txBody>
      </p:sp>
      <p:sp>
        <p:nvSpPr>
          <p:cNvPr id="138" name="Google Shape;138;p22"/>
          <p:cNvSpPr txBox="1"/>
          <p:nvPr/>
        </p:nvSpPr>
        <p:spPr>
          <a:xfrm>
            <a:off x="4753000" y="4084850"/>
            <a:ext cx="1548000" cy="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Mrs. Harmon</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College and Career</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Specialist</a:t>
            </a:r>
            <a:endParaRPr>
              <a:latin typeface="Caveat"/>
              <a:ea typeface="Caveat"/>
              <a:cs typeface="Caveat"/>
              <a:sym typeface="Caveat"/>
            </a:endParaRPr>
          </a:p>
        </p:txBody>
      </p:sp>
      <p:sp>
        <p:nvSpPr>
          <p:cNvPr id="139" name="Google Shape;139;p22"/>
          <p:cNvSpPr txBox="1"/>
          <p:nvPr/>
        </p:nvSpPr>
        <p:spPr>
          <a:xfrm>
            <a:off x="6901250" y="3480600"/>
            <a:ext cx="1248600" cy="7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veat"/>
              <a:ea typeface="Caveat"/>
              <a:cs typeface="Caveat"/>
              <a:sym typeface="Caveat"/>
            </a:endParaRPr>
          </a:p>
        </p:txBody>
      </p:sp>
      <p:pic>
        <p:nvPicPr>
          <p:cNvPr id="140" name="Google Shape;140;p22"/>
          <p:cNvPicPr preferRelativeResize="0"/>
          <p:nvPr/>
        </p:nvPicPr>
        <p:blipFill>
          <a:blip r:embed="rId3">
            <a:alphaModFix/>
          </a:blip>
          <a:stretch>
            <a:fillRect/>
          </a:stretch>
        </p:blipFill>
        <p:spPr>
          <a:xfrm>
            <a:off x="4753000" y="1689825"/>
            <a:ext cx="1799999" cy="2395018"/>
          </a:xfrm>
          <a:prstGeom prst="rect">
            <a:avLst/>
          </a:prstGeom>
          <a:noFill/>
          <a:ln>
            <a:noFill/>
          </a:ln>
        </p:spPr>
      </p:pic>
      <p:sp>
        <p:nvSpPr>
          <p:cNvPr id="141" name="Google Shape;141;p22"/>
          <p:cNvSpPr txBox="1"/>
          <p:nvPr/>
        </p:nvSpPr>
        <p:spPr>
          <a:xfrm>
            <a:off x="7024450" y="3718000"/>
            <a:ext cx="1338300" cy="6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veat"/>
                <a:ea typeface="Caveat"/>
                <a:cs typeface="Caveat"/>
                <a:sym typeface="Caveat"/>
              </a:rPr>
              <a:t>Mrs. Fayard</a:t>
            </a:r>
            <a:endParaRPr>
              <a:latin typeface="Caveat"/>
              <a:ea typeface="Caveat"/>
              <a:cs typeface="Caveat"/>
              <a:sym typeface="Caveat"/>
            </a:endParaRPr>
          </a:p>
          <a:p>
            <a:pPr marL="0" lvl="0" indent="0" algn="l" rtl="0">
              <a:spcBef>
                <a:spcPts val="0"/>
              </a:spcBef>
              <a:spcAft>
                <a:spcPts val="0"/>
              </a:spcAft>
              <a:buNone/>
            </a:pPr>
            <a:r>
              <a:rPr lang="en">
                <a:latin typeface="Caveat"/>
                <a:ea typeface="Caveat"/>
                <a:cs typeface="Caveat"/>
                <a:sym typeface="Caveat"/>
              </a:rPr>
              <a:t>Career Specialist</a:t>
            </a:r>
            <a:endParaRPr>
              <a:latin typeface="Caveat"/>
              <a:ea typeface="Caveat"/>
              <a:cs typeface="Caveat"/>
              <a:sym typeface="Caveat"/>
            </a:endParaRPr>
          </a:p>
        </p:txBody>
      </p:sp>
      <p:pic>
        <p:nvPicPr>
          <p:cNvPr id="142" name="Google Shape;142;p22"/>
          <p:cNvPicPr preferRelativeResize="0"/>
          <p:nvPr/>
        </p:nvPicPr>
        <p:blipFill>
          <a:blip r:embed="rId4">
            <a:alphaModFix/>
          </a:blip>
          <a:stretch>
            <a:fillRect/>
          </a:stretch>
        </p:blipFill>
        <p:spPr>
          <a:xfrm>
            <a:off x="7024455" y="1689834"/>
            <a:ext cx="1521125" cy="2028167"/>
          </a:xfrm>
          <a:prstGeom prst="rect">
            <a:avLst/>
          </a:prstGeom>
          <a:noFill/>
          <a:ln>
            <a:noFill/>
          </a:ln>
        </p:spPr>
      </p:pic>
      <p:pic>
        <p:nvPicPr>
          <p:cNvPr id="143" name="Google Shape;143;p22"/>
          <p:cNvPicPr preferRelativeResize="0"/>
          <p:nvPr/>
        </p:nvPicPr>
        <p:blipFill>
          <a:blip r:embed="rId5">
            <a:alphaModFix/>
          </a:blip>
          <a:stretch>
            <a:fillRect/>
          </a:stretch>
        </p:blipFill>
        <p:spPr>
          <a:xfrm>
            <a:off x="2523000" y="1506357"/>
            <a:ext cx="1598101" cy="2130781"/>
          </a:xfrm>
          <a:prstGeom prst="rect">
            <a:avLst/>
          </a:prstGeom>
          <a:noFill/>
          <a:ln>
            <a:noFill/>
          </a:ln>
        </p:spPr>
      </p:pic>
      <p:pic>
        <p:nvPicPr>
          <p:cNvPr id="144" name="Google Shape;144;p22"/>
          <p:cNvPicPr preferRelativeResize="0"/>
          <p:nvPr/>
        </p:nvPicPr>
        <p:blipFill rotWithShape="1">
          <a:blip r:embed="rId6">
            <a:alphaModFix/>
          </a:blip>
          <a:srcRect t="8553" r="-19889" b="18213"/>
          <a:stretch/>
        </p:blipFill>
        <p:spPr>
          <a:xfrm>
            <a:off x="180000" y="1426488"/>
            <a:ext cx="1874300" cy="2290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title" idx="4294967295"/>
          </p:nvPr>
        </p:nvSpPr>
        <p:spPr>
          <a:xfrm>
            <a:off x="188025" y="224653"/>
            <a:ext cx="7200900" cy="977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lt2"/>
              </a:buClr>
              <a:buSzPts val="3600"/>
              <a:buFont typeface="Century Gothic"/>
              <a:buNone/>
            </a:pPr>
            <a:r>
              <a:rPr lang="en" sz="3600" b="1" i="0" u="none" strike="noStrike" cap="none">
                <a:latin typeface="Century Gothic"/>
                <a:ea typeface="Century Gothic"/>
                <a:cs typeface="Century Gothic"/>
                <a:sym typeface="Century Gothic"/>
              </a:rPr>
              <a:t>GRADUATION REQUIREMENTS</a:t>
            </a:r>
            <a:endParaRPr sz="3600" b="1" i="0" u="none" strike="noStrike" cap="none">
              <a:latin typeface="Century Gothic"/>
              <a:ea typeface="Century Gothic"/>
              <a:cs typeface="Century Gothic"/>
              <a:sym typeface="Century Gothic"/>
            </a:endParaRPr>
          </a:p>
        </p:txBody>
      </p:sp>
      <p:sp>
        <p:nvSpPr>
          <p:cNvPr id="162" name="Google Shape;162;p25"/>
          <p:cNvSpPr txBox="1"/>
          <p:nvPr/>
        </p:nvSpPr>
        <p:spPr>
          <a:xfrm>
            <a:off x="282000" y="904875"/>
            <a:ext cx="4660200" cy="4037700"/>
          </a:xfrm>
          <a:prstGeom prst="rect">
            <a:avLst/>
          </a:prstGeom>
          <a:noFill/>
          <a:ln>
            <a:noFill/>
          </a:ln>
        </p:spPr>
        <p:txBody>
          <a:bodyPr spcFirstLastPara="1" wrap="square" lIns="68575" tIns="34275" rIns="68575" bIns="34275" anchor="t" anchorCtr="0">
            <a:noAutofit/>
          </a:bodyPr>
          <a:lstStyle/>
          <a:p>
            <a:pPr marL="901700" marR="0" lvl="2" indent="-215900" algn="l" rtl="0">
              <a:spcBef>
                <a:spcPts val="0"/>
              </a:spcBef>
              <a:spcAft>
                <a:spcPts val="0"/>
              </a:spcAft>
              <a:buClr>
                <a:schemeClr val="accent1"/>
              </a:buClr>
              <a:buSzPts val="1600"/>
              <a:buFont typeface="Arial"/>
              <a:buNone/>
            </a:pPr>
            <a:endParaRPr sz="1400" b="1" i="0" u="sng" strike="noStrike" cap="none">
              <a:solidFill>
                <a:schemeClr val="lt2"/>
              </a:solidFill>
              <a:latin typeface="Century Gothic"/>
              <a:ea typeface="Century Gothic"/>
              <a:cs typeface="Century Gothic"/>
              <a:sym typeface="Century Gothic"/>
            </a:endParaRPr>
          </a:p>
          <a:p>
            <a:pPr marL="0" marR="0" lvl="0" indent="0" algn="l" rtl="0">
              <a:spcBef>
                <a:spcPts val="800"/>
              </a:spcBef>
              <a:spcAft>
                <a:spcPts val="0"/>
              </a:spcAft>
              <a:buNone/>
            </a:pPr>
            <a:r>
              <a:rPr lang="en" sz="1800" b="0" i="0" u="none" strike="noStrike" cap="none">
                <a:solidFill>
                  <a:schemeClr val="dk2"/>
                </a:solidFill>
                <a:latin typeface="Century Gothic"/>
                <a:ea typeface="Century Gothic"/>
                <a:cs typeface="Century Gothic"/>
                <a:sym typeface="Century Gothic"/>
              </a:rPr>
              <a:t>Earn 24 credits</a:t>
            </a:r>
            <a:endParaRPr sz="1100">
              <a:solidFill>
                <a:schemeClr val="dk2"/>
              </a:solidFill>
            </a:endParaRPr>
          </a:p>
          <a:p>
            <a:pPr marL="0" marR="0" lvl="0" indent="0" algn="l" rtl="0">
              <a:spcBef>
                <a:spcPts val="800"/>
              </a:spcBef>
              <a:spcAft>
                <a:spcPts val="0"/>
              </a:spcAft>
              <a:buNone/>
            </a:pPr>
            <a:r>
              <a:rPr lang="en" sz="1800" b="0" i="0" u="none" strike="noStrike" cap="none">
                <a:solidFill>
                  <a:schemeClr val="dk2"/>
                </a:solidFill>
                <a:latin typeface="Century Gothic"/>
                <a:ea typeface="Century Gothic"/>
                <a:cs typeface="Century Gothic"/>
                <a:sym typeface="Century Gothic"/>
              </a:rPr>
              <a:t>Passing score on FSA/ELA Reading (or SAT/ACT concordant score)</a:t>
            </a:r>
            <a:endParaRPr sz="1100">
              <a:solidFill>
                <a:schemeClr val="dk2"/>
              </a:solidFill>
            </a:endParaRPr>
          </a:p>
          <a:p>
            <a:pPr marL="0" marR="0" lvl="0" indent="0" algn="l" rtl="0">
              <a:spcBef>
                <a:spcPts val="800"/>
              </a:spcBef>
              <a:spcAft>
                <a:spcPts val="0"/>
              </a:spcAft>
              <a:buNone/>
            </a:pPr>
            <a:r>
              <a:rPr lang="en" sz="1800" b="0" i="0" u="none" strike="noStrike" cap="none">
                <a:solidFill>
                  <a:schemeClr val="dk2"/>
                </a:solidFill>
                <a:latin typeface="Century Gothic"/>
                <a:ea typeface="Century Gothic"/>
                <a:cs typeface="Century Gothic"/>
                <a:sym typeface="Century Gothic"/>
              </a:rPr>
              <a:t>Passing score on Alg 1 EOC (or PSAT/SAT/ACT concordant score)</a:t>
            </a:r>
            <a:endParaRPr sz="1100">
              <a:solidFill>
                <a:schemeClr val="dk2"/>
              </a:solidFill>
            </a:endParaRPr>
          </a:p>
          <a:p>
            <a:pPr marL="0" marR="0" lvl="0" indent="0" algn="l" rtl="0">
              <a:spcBef>
                <a:spcPts val="800"/>
              </a:spcBef>
              <a:spcAft>
                <a:spcPts val="0"/>
              </a:spcAft>
              <a:buNone/>
            </a:pPr>
            <a:r>
              <a:rPr lang="en" sz="1800" b="0" i="0" u="none" strike="noStrike" cap="none">
                <a:solidFill>
                  <a:schemeClr val="dk2"/>
                </a:solidFill>
                <a:latin typeface="Century Gothic"/>
                <a:ea typeface="Century Gothic"/>
                <a:cs typeface="Century Gothic"/>
                <a:sym typeface="Century Gothic"/>
              </a:rPr>
              <a:t>A cumulative unweighted GPA of 2.0 or better</a:t>
            </a:r>
            <a:endParaRPr sz="1100">
              <a:solidFill>
                <a:schemeClr val="dk2"/>
              </a:solidFill>
            </a:endParaRPr>
          </a:p>
          <a:p>
            <a:pPr marL="0" marR="0" lvl="0" indent="0" algn="l" rtl="0">
              <a:spcBef>
                <a:spcPts val="800"/>
              </a:spcBef>
              <a:spcAft>
                <a:spcPts val="0"/>
              </a:spcAft>
              <a:buNone/>
            </a:pPr>
            <a:r>
              <a:rPr lang="en" sz="1800" b="0" i="0" u="none" strike="noStrike" cap="none">
                <a:solidFill>
                  <a:schemeClr val="dk2"/>
                </a:solidFill>
                <a:latin typeface="Century Gothic"/>
                <a:ea typeface="Century Gothic"/>
                <a:cs typeface="Century Gothic"/>
                <a:sym typeface="Century Gothic"/>
              </a:rPr>
              <a:t>Online course in </a:t>
            </a:r>
            <a:r>
              <a:rPr lang="en" sz="1800">
                <a:solidFill>
                  <a:schemeClr val="dk2"/>
                </a:solidFill>
                <a:latin typeface="Century Gothic"/>
                <a:ea typeface="Century Gothic"/>
                <a:cs typeface="Century Gothic"/>
                <a:sym typeface="Century Gothic"/>
              </a:rPr>
              <a:t>its entirety</a:t>
            </a:r>
            <a:endParaRPr sz="1800">
              <a:solidFill>
                <a:schemeClr val="dk2"/>
              </a:solidFill>
              <a:latin typeface="Century Gothic"/>
              <a:ea typeface="Century Gothic"/>
              <a:cs typeface="Century Gothic"/>
              <a:sym typeface="Century Gothic"/>
            </a:endParaRPr>
          </a:p>
          <a:p>
            <a:pPr marL="0" marR="0" lvl="0" indent="0" algn="l" rtl="0">
              <a:spcBef>
                <a:spcPts val="800"/>
              </a:spcBef>
              <a:spcAft>
                <a:spcPts val="0"/>
              </a:spcAft>
              <a:buNone/>
            </a:pPr>
            <a:r>
              <a:rPr lang="en" sz="1800">
                <a:solidFill>
                  <a:schemeClr val="dk2"/>
                </a:solidFill>
                <a:latin typeface="Century Gothic"/>
                <a:ea typeface="Century Gothic"/>
                <a:cs typeface="Century Gothic"/>
                <a:sym typeface="Century Gothic"/>
              </a:rPr>
              <a:t>Sitting for and completing the Geometry, Biology, and US EOCs</a:t>
            </a:r>
            <a:endParaRPr sz="1800">
              <a:solidFill>
                <a:schemeClr val="dk2"/>
              </a:solidFill>
              <a:latin typeface="Century Gothic"/>
              <a:ea typeface="Century Gothic"/>
              <a:cs typeface="Century Gothic"/>
              <a:sym typeface="Century Gothic"/>
            </a:endParaRPr>
          </a:p>
          <a:p>
            <a:pPr marL="0" marR="0" lvl="0" indent="0" algn="l" rtl="0">
              <a:spcBef>
                <a:spcPts val="800"/>
              </a:spcBef>
              <a:spcAft>
                <a:spcPts val="0"/>
              </a:spcAft>
              <a:buNone/>
            </a:pPr>
            <a:endParaRPr sz="1800">
              <a:solidFill>
                <a:srgbClr val="FEFEFE"/>
              </a:solidFill>
              <a:latin typeface="Century Gothic"/>
              <a:ea typeface="Century Gothic"/>
              <a:cs typeface="Century Gothic"/>
              <a:sym typeface="Century Gothic"/>
            </a:endParaRPr>
          </a:p>
          <a:p>
            <a:pPr marL="215900" marR="0" lvl="0" indent="-215900" algn="l" rtl="0">
              <a:spcBef>
                <a:spcPts val="800"/>
              </a:spcBef>
              <a:spcAft>
                <a:spcPts val="0"/>
              </a:spcAft>
              <a:buClr>
                <a:schemeClr val="accent1"/>
              </a:buClr>
              <a:buSzPts val="1700"/>
              <a:buFont typeface="Arial"/>
              <a:buNone/>
            </a:pPr>
            <a:endParaRPr sz="1500" b="0" i="0" u="none" strike="noStrike" cap="none">
              <a:solidFill>
                <a:srgbClr val="FEFEFE"/>
              </a:solidFill>
              <a:latin typeface="Century Gothic"/>
              <a:ea typeface="Century Gothic"/>
              <a:cs typeface="Century Gothic"/>
              <a:sym typeface="Century Gothic"/>
            </a:endParaRPr>
          </a:p>
          <a:p>
            <a:pPr marL="1498600" marR="0" lvl="4" indent="-127000" algn="l" rtl="0">
              <a:spcBef>
                <a:spcPts val="800"/>
              </a:spcBef>
              <a:spcAft>
                <a:spcPts val="0"/>
              </a:spcAft>
              <a:buClr>
                <a:schemeClr val="accent1"/>
              </a:buClr>
              <a:buSzPts val="2100"/>
              <a:buFont typeface="Arial"/>
              <a:buNone/>
            </a:pPr>
            <a:endParaRPr sz="1800" b="0" i="0" u="none" strike="noStrike" cap="none">
              <a:solidFill>
                <a:srgbClr val="FEFEFE"/>
              </a:solidFill>
              <a:latin typeface="Century Gothic"/>
              <a:ea typeface="Century Gothic"/>
              <a:cs typeface="Century Gothic"/>
              <a:sym typeface="Century Gothic"/>
            </a:endParaRPr>
          </a:p>
        </p:txBody>
      </p:sp>
      <p:graphicFrame>
        <p:nvGraphicFramePr>
          <p:cNvPr id="163" name="Google Shape;163;p25"/>
          <p:cNvGraphicFramePr/>
          <p:nvPr/>
        </p:nvGraphicFramePr>
        <p:xfrm>
          <a:off x="5038725" y="904875"/>
          <a:ext cx="3743325" cy="3978700"/>
        </p:xfrm>
        <a:graphic>
          <a:graphicData uri="http://schemas.openxmlformats.org/drawingml/2006/table">
            <a:tbl>
              <a:tblPr>
                <a:noFill/>
                <a:tableStyleId>{5E66CE7E-7AFD-4075-B80B-93ED494BE722}</a:tableStyleId>
              </a:tblPr>
              <a:tblGrid>
                <a:gridCol w="1834975">
                  <a:extLst>
                    <a:ext uri="{9D8B030D-6E8A-4147-A177-3AD203B41FA5}">
                      <a16:colId xmlns:a16="http://schemas.microsoft.com/office/drawing/2014/main" val="20000"/>
                    </a:ext>
                  </a:extLst>
                </a:gridCol>
                <a:gridCol w="1700400">
                  <a:extLst>
                    <a:ext uri="{9D8B030D-6E8A-4147-A177-3AD203B41FA5}">
                      <a16:colId xmlns:a16="http://schemas.microsoft.com/office/drawing/2014/main" val="20001"/>
                    </a:ext>
                  </a:extLst>
                </a:gridCol>
                <a:gridCol w="207950">
                  <a:extLst>
                    <a:ext uri="{9D8B030D-6E8A-4147-A177-3AD203B41FA5}">
                      <a16:colId xmlns:a16="http://schemas.microsoft.com/office/drawing/2014/main" val="20002"/>
                    </a:ext>
                  </a:extLst>
                </a:gridCol>
              </a:tblGrid>
              <a:tr h="190500">
                <a:tc>
                  <a:txBody>
                    <a:bodyPr/>
                    <a:lstStyle/>
                    <a:p>
                      <a:pPr marL="0" marR="0" lvl="0" indent="0" algn="l" rtl="0">
                        <a:lnSpc>
                          <a:spcPct val="100000"/>
                        </a:lnSpc>
                        <a:spcBef>
                          <a:spcPts val="0"/>
                        </a:spcBef>
                        <a:spcAft>
                          <a:spcPts val="0"/>
                        </a:spcAft>
                        <a:buClr>
                          <a:schemeClr val="lt1"/>
                        </a:buClr>
                        <a:buSzPts val="1500"/>
                        <a:buFont typeface="Arial"/>
                        <a:buNone/>
                      </a:pPr>
                      <a:r>
                        <a:rPr lang="en" sz="1500" b="1" i="0" u="none" strike="noStrike" cap="none">
                          <a:solidFill>
                            <a:schemeClr val="dk2"/>
                          </a:solidFill>
                          <a:latin typeface="Arial"/>
                          <a:ea typeface="Arial"/>
                          <a:cs typeface="Arial"/>
                          <a:sym typeface="Arial"/>
                        </a:rPr>
                        <a:t>Subject Area</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1" i="0" u="none" strike="noStrike" cap="none">
                          <a:solidFill>
                            <a:schemeClr val="dk2"/>
                          </a:solidFill>
                          <a:latin typeface="Arial"/>
                          <a:ea typeface="Arial"/>
                          <a:cs typeface="Arial"/>
                          <a:sym typeface="Arial"/>
                        </a:rPr>
                        <a:t>Credit total</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entury Gothic"/>
                        <a:buNone/>
                      </a:pPr>
                      <a:endParaRPr sz="1400" b="1"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203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English</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4.0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217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Math- Alg 1/Geo</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4.0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203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Science - Bio</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3.0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177775">
                <a:tc>
                  <a:txBody>
                    <a:bodyPr/>
                    <a:lstStyle/>
                    <a:p>
                      <a:pPr marL="0" marR="0" lvl="0" indent="0" algn="l" rtl="0">
                        <a:lnSpc>
                          <a:spcPct val="100000"/>
                        </a:lnSpc>
                        <a:spcBef>
                          <a:spcPts val="0"/>
                        </a:spcBef>
                        <a:spcAft>
                          <a:spcPts val="0"/>
                        </a:spcAft>
                        <a:buClr>
                          <a:schemeClr val="lt1"/>
                        </a:buClr>
                        <a:buSzPts val="1500"/>
                        <a:buFont typeface="Arial"/>
                        <a:buNone/>
                      </a:pPr>
                      <a:r>
                        <a:rPr lang="en" sz="1500" b="0" i="0" u="sng" strike="noStrike" cap="none">
                          <a:solidFill>
                            <a:schemeClr val="dk2"/>
                          </a:solidFill>
                          <a:latin typeface="Arial"/>
                          <a:ea typeface="Arial"/>
                          <a:cs typeface="Arial"/>
                          <a:sym typeface="Arial"/>
                        </a:rPr>
                        <a:t>Social Studies</a:t>
                      </a:r>
                      <a:endParaRPr sz="1100">
                        <a:solidFill>
                          <a:schemeClr val="dk2"/>
                        </a:solidFill>
                      </a:endParaRPr>
                    </a:p>
                    <a:p>
                      <a:pPr marL="0" marR="0" lvl="0" indent="0" algn="l" rtl="0">
                        <a:lnSpc>
                          <a:spcPct val="100000"/>
                        </a:lnSpc>
                        <a:spcBef>
                          <a:spcPts val="30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World Hist</a:t>
                      </a:r>
                      <a:endParaRPr sz="1500" b="0" i="0" u="none" strike="noStrike" cap="none">
                        <a:solidFill>
                          <a:schemeClr val="dk2"/>
                        </a:solidFill>
                        <a:latin typeface="Arial"/>
                        <a:ea typeface="Arial"/>
                        <a:cs typeface="Arial"/>
                        <a:sym typeface="Arial"/>
                      </a:endParaRPr>
                    </a:p>
                    <a:p>
                      <a:pPr marL="0" marR="0" lvl="0" indent="0" algn="l" rtl="0">
                        <a:lnSpc>
                          <a:spcPct val="100000"/>
                        </a:lnSpc>
                        <a:spcBef>
                          <a:spcPts val="30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American Hist</a:t>
                      </a:r>
                      <a:endParaRPr sz="1500" b="0" i="0" u="none" strike="noStrike" cap="none">
                        <a:solidFill>
                          <a:schemeClr val="dk2"/>
                        </a:solidFill>
                        <a:latin typeface="Arial"/>
                        <a:ea typeface="Arial"/>
                        <a:cs typeface="Arial"/>
                        <a:sym typeface="Arial"/>
                      </a:endParaRPr>
                    </a:p>
                    <a:p>
                      <a:pPr marL="0" marR="0" lvl="0" indent="0" algn="l" rtl="0">
                        <a:lnSpc>
                          <a:spcPct val="100000"/>
                        </a:lnSpc>
                        <a:spcBef>
                          <a:spcPts val="30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Amer </a:t>
                      </a:r>
                      <a:r>
                        <a:rPr lang="en" sz="1500">
                          <a:solidFill>
                            <a:schemeClr val="dk2"/>
                          </a:solidFill>
                        </a:rPr>
                        <a:t>G</a:t>
                      </a:r>
                      <a:r>
                        <a:rPr lang="en" sz="1500" b="0" i="0" u="none" strike="noStrike" cap="none">
                          <a:solidFill>
                            <a:schemeClr val="dk2"/>
                          </a:solidFill>
                          <a:latin typeface="Arial"/>
                          <a:ea typeface="Arial"/>
                          <a:cs typeface="Arial"/>
                          <a:sym typeface="Arial"/>
                        </a:rPr>
                        <a:t>ovt and </a:t>
                      </a:r>
                      <a:r>
                        <a:rPr lang="en" sz="1500">
                          <a:solidFill>
                            <a:schemeClr val="dk2"/>
                          </a:solidFill>
                        </a:rPr>
                        <a:t>E</a:t>
                      </a:r>
                      <a:r>
                        <a:rPr lang="en" sz="1500" b="0" i="0" u="none" strike="noStrike" cap="none">
                          <a:solidFill>
                            <a:schemeClr val="dk2"/>
                          </a:solidFill>
                          <a:latin typeface="Arial"/>
                          <a:ea typeface="Arial"/>
                          <a:cs typeface="Arial"/>
                          <a:sym typeface="Arial"/>
                        </a:rPr>
                        <a:t>con w/ </a:t>
                      </a:r>
                      <a:r>
                        <a:rPr lang="en" sz="1500">
                          <a:solidFill>
                            <a:schemeClr val="dk2"/>
                          </a:solidFill>
                        </a:rPr>
                        <a:t>Fi</a:t>
                      </a:r>
                      <a:r>
                        <a:rPr lang="en" sz="1500" b="0" i="0" u="none" strike="noStrike" cap="none">
                          <a:solidFill>
                            <a:schemeClr val="dk2"/>
                          </a:solidFill>
                          <a:latin typeface="Arial"/>
                          <a:ea typeface="Arial"/>
                          <a:cs typeface="Arial"/>
                          <a:sym typeface="Arial"/>
                        </a:rPr>
                        <a:t>n. </a:t>
                      </a:r>
                      <a:r>
                        <a:rPr lang="en" sz="1500">
                          <a:solidFill>
                            <a:schemeClr val="dk2"/>
                          </a:solidFill>
                        </a:rPr>
                        <a:t>L</a:t>
                      </a:r>
                      <a:r>
                        <a:rPr lang="en" sz="1500" b="0" i="0" u="none" strike="noStrike" cap="none">
                          <a:solidFill>
                            <a:schemeClr val="dk2"/>
                          </a:solidFill>
                          <a:latin typeface="Arial"/>
                          <a:ea typeface="Arial"/>
                          <a:cs typeface="Arial"/>
                          <a:sym typeface="Arial"/>
                        </a:rPr>
                        <a:t>it</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3.0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324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Practical/Fine Arts</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1.0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203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HOPE</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1.0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203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Electives</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8.0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20300">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World Language</a:t>
                      </a:r>
                      <a:endParaRPr sz="1100">
                        <a:solidFill>
                          <a:schemeClr val="dk2"/>
                        </a:solidFill>
                      </a:endParaRPr>
                    </a:p>
                  </a:txBody>
                  <a:tcPr marL="68600" marR="68600" marT="34300" marB="34300">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Arial"/>
                        <a:buNone/>
                      </a:pPr>
                      <a:r>
                        <a:rPr lang="en" sz="1500" b="0" i="0" u="none" strike="noStrike" cap="none">
                          <a:solidFill>
                            <a:schemeClr val="dk2"/>
                          </a:solidFill>
                          <a:latin typeface="Arial"/>
                          <a:ea typeface="Arial"/>
                          <a:cs typeface="Arial"/>
                          <a:sym typeface="Arial"/>
                        </a:rPr>
                        <a:t>0</a:t>
                      </a:r>
                      <a:endParaRPr sz="1100">
                        <a:solidFill>
                          <a:schemeClr val="dk2"/>
                        </a:solidFill>
                      </a:endParaRPr>
                    </a:p>
                  </a:txBody>
                  <a:tcPr marL="68600" marR="6860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500"/>
                        <a:buFont typeface="Century Gothic"/>
                        <a:buNone/>
                      </a:pPr>
                      <a:endParaRPr sz="1500" b="0" i="0" u="none" strike="noStrike" cap="none">
                        <a:solidFill>
                          <a:schemeClr val="lt1"/>
                        </a:solidFill>
                        <a:latin typeface="Arial"/>
                        <a:ea typeface="Arial"/>
                        <a:cs typeface="Arial"/>
                        <a:sym typeface="Arial"/>
                      </a:endParaRPr>
                    </a:p>
                  </a:txBody>
                  <a:tcPr marL="68600" marR="68600" marT="34300" marB="34300">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7"/>
          <p:cNvPicPr preferRelativeResize="0"/>
          <p:nvPr/>
        </p:nvPicPr>
        <p:blipFill>
          <a:blip r:embed="rId3">
            <a:alphaModFix/>
          </a:blip>
          <a:stretch>
            <a:fillRect/>
          </a:stretch>
        </p:blipFill>
        <p:spPr>
          <a:xfrm>
            <a:off x="1710450" y="152400"/>
            <a:ext cx="6513635"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p:nvPr/>
        </p:nvSpPr>
        <p:spPr>
          <a:xfrm>
            <a:off x="819150" y="347825"/>
            <a:ext cx="7505700" cy="10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solidFill>
                  <a:schemeClr val="accent1"/>
                </a:solidFill>
                <a:latin typeface="Montserrat"/>
                <a:ea typeface="Montserrat"/>
                <a:cs typeface="Montserrat"/>
                <a:sym typeface="Montserrat"/>
              </a:rPr>
              <a:t>Grade Point Average</a:t>
            </a:r>
            <a:endParaRPr sz="2600" b="1">
              <a:solidFill>
                <a:schemeClr val="accent1"/>
              </a:solidFill>
              <a:latin typeface="Montserrat"/>
              <a:ea typeface="Montserrat"/>
              <a:cs typeface="Montserrat"/>
              <a:sym typeface="Montserrat"/>
            </a:endParaRPr>
          </a:p>
        </p:txBody>
      </p:sp>
      <p:sp>
        <p:nvSpPr>
          <p:cNvPr id="183" name="Google Shape;183;p28"/>
          <p:cNvSpPr txBox="1"/>
          <p:nvPr/>
        </p:nvSpPr>
        <p:spPr>
          <a:xfrm>
            <a:off x="819150" y="1087900"/>
            <a:ext cx="7505700" cy="3480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a:latin typeface="Verdana"/>
                <a:ea typeface="Verdana"/>
                <a:cs typeface="Verdana"/>
                <a:sym typeface="Verdana"/>
              </a:rPr>
              <a:t>Only final grades are included in your GPA calculation. For </a:t>
            </a:r>
            <a:r>
              <a:rPr lang="en" sz="1500" i="1">
                <a:latin typeface="Verdana"/>
                <a:ea typeface="Verdana"/>
                <a:cs typeface="Verdana"/>
                <a:sym typeface="Verdana"/>
              </a:rPr>
              <a:t>full-year courses,</a:t>
            </a:r>
            <a:r>
              <a:rPr lang="en" sz="1500">
                <a:latin typeface="Verdana"/>
                <a:ea typeface="Verdana"/>
                <a:cs typeface="Verdana"/>
                <a:sym typeface="Verdana"/>
              </a:rPr>
              <a:t> semester grades will calculate a </a:t>
            </a:r>
            <a:r>
              <a:rPr lang="en" sz="1500" i="1">
                <a:latin typeface="Verdana"/>
                <a:ea typeface="Verdana"/>
                <a:cs typeface="Verdana"/>
                <a:sym typeface="Verdana"/>
              </a:rPr>
              <a:t>tentative</a:t>
            </a:r>
            <a:r>
              <a:rPr lang="en" sz="1500">
                <a:latin typeface="Verdana"/>
                <a:ea typeface="Verdana"/>
                <a:cs typeface="Verdana"/>
                <a:sym typeface="Verdana"/>
              </a:rPr>
              <a:t> GPA based on semester progress but the final GPA will recalculate for each class at the end of the year once final grades are awarded. </a:t>
            </a:r>
            <a:endParaRPr sz="1500">
              <a:latin typeface="Verdana"/>
              <a:ea typeface="Verdana"/>
              <a:cs typeface="Verdana"/>
              <a:sym typeface="Verdana"/>
            </a:endParaRPr>
          </a:p>
          <a:p>
            <a:pPr marL="0" lvl="0" indent="0" algn="l" rtl="0">
              <a:spcBef>
                <a:spcPts val="0"/>
              </a:spcBef>
              <a:spcAft>
                <a:spcPts val="0"/>
              </a:spcAft>
              <a:buNone/>
            </a:pPr>
            <a:endParaRPr sz="1500" i="1" strike="sngStrike">
              <a:solidFill>
                <a:schemeClr val="accent1"/>
              </a:solidFill>
              <a:latin typeface="Verdana"/>
              <a:ea typeface="Verdana"/>
              <a:cs typeface="Verdana"/>
              <a:sym typeface="Verdana"/>
            </a:endParaRPr>
          </a:p>
          <a:p>
            <a:pPr marL="457200" lvl="0" indent="0" algn="l" rtl="0">
              <a:spcBef>
                <a:spcPts val="0"/>
              </a:spcBef>
              <a:spcAft>
                <a:spcPts val="0"/>
              </a:spcAft>
              <a:buNone/>
            </a:pPr>
            <a:endParaRPr sz="1500" i="1">
              <a:solidFill>
                <a:schemeClr val="accent1"/>
              </a:solidFill>
              <a:latin typeface="Verdana"/>
              <a:ea typeface="Verdana"/>
              <a:cs typeface="Verdana"/>
              <a:sym typeface="Verdana"/>
            </a:endParaRPr>
          </a:p>
          <a:p>
            <a:pPr marL="0" lvl="0" indent="0" algn="l" rtl="0">
              <a:spcBef>
                <a:spcPts val="0"/>
              </a:spcBef>
              <a:spcAft>
                <a:spcPts val="0"/>
              </a:spcAft>
              <a:buNone/>
            </a:pPr>
            <a:endParaRPr sz="1500">
              <a:solidFill>
                <a:schemeClr val="accent1"/>
              </a:solidFill>
              <a:latin typeface="Verdana"/>
              <a:ea typeface="Verdana"/>
              <a:cs typeface="Verdana"/>
              <a:sym typeface="Verdana"/>
            </a:endParaRPr>
          </a:p>
          <a:p>
            <a:pPr marL="0" lvl="0" indent="0" algn="l" rtl="0">
              <a:spcBef>
                <a:spcPts val="0"/>
              </a:spcBef>
              <a:spcAft>
                <a:spcPts val="0"/>
              </a:spcAft>
              <a:buNone/>
            </a:pPr>
            <a:endParaRPr sz="2000" b="1">
              <a:solidFill>
                <a:schemeClr val="accent1"/>
              </a:solidFill>
              <a:latin typeface="Rockwell"/>
              <a:ea typeface="Rockwell"/>
              <a:cs typeface="Rockwell"/>
              <a:sym typeface="Rockwell"/>
            </a:endParaRPr>
          </a:p>
          <a:p>
            <a:pPr marL="0" lvl="0" indent="0" algn="l" rtl="0">
              <a:lnSpc>
                <a:spcPct val="115000"/>
              </a:lnSpc>
              <a:spcBef>
                <a:spcPts val="0"/>
              </a:spcBef>
              <a:spcAft>
                <a:spcPts val="1600"/>
              </a:spcAft>
              <a:buNone/>
            </a:pPr>
            <a:endParaRPr sz="1000">
              <a:solidFill>
                <a:schemeClr val="accent1"/>
              </a:solidFill>
              <a:latin typeface="Lato"/>
              <a:ea typeface="Lato"/>
              <a:cs typeface="Lato"/>
              <a:sym typeface="Lato"/>
            </a:endParaRPr>
          </a:p>
        </p:txBody>
      </p:sp>
      <p:graphicFrame>
        <p:nvGraphicFramePr>
          <p:cNvPr id="184" name="Google Shape;184;p28"/>
          <p:cNvGraphicFramePr/>
          <p:nvPr/>
        </p:nvGraphicFramePr>
        <p:xfrm>
          <a:off x="952500" y="2492900"/>
          <a:ext cx="3000000" cy="3000000"/>
        </p:xfrm>
        <a:graphic>
          <a:graphicData uri="http://schemas.openxmlformats.org/drawingml/2006/table">
            <a:tbl>
              <a:tblPr>
                <a:noFill/>
                <a:tableStyleId>{FC82C7A5-A8E6-4059-BBE3-8B613295CD99}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78375">
                <a:tc>
                  <a:txBody>
                    <a:bodyPr/>
                    <a:lstStyle/>
                    <a:p>
                      <a:pPr marL="0" lvl="0" indent="0" algn="ctr" rtl="0">
                        <a:spcBef>
                          <a:spcPts val="0"/>
                        </a:spcBef>
                        <a:spcAft>
                          <a:spcPts val="0"/>
                        </a:spcAft>
                        <a:buNone/>
                      </a:pPr>
                      <a:r>
                        <a:rPr lang="en" b="1"/>
                        <a:t>Unweighted</a:t>
                      </a:r>
                      <a:endParaRPr b="1"/>
                    </a:p>
                  </a:txBody>
                  <a:tcPr marL="91425" marR="91425" marT="91425" marB="91425"/>
                </a:tc>
                <a:tc>
                  <a:txBody>
                    <a:bodyPr/>
                    <a:lstStyle/>
                    <a:p>
                      <a:pPr marL="0" lvl="0" indent="0" algn="ctr" rtl="0">
                        <a:spcBef>
                          <a:spcPts val="0"/>
                        </a:spcBef>
                        <a:spcAft>
                          <a:spcPts val="0"/>
                        </a:spcAft>
                        <a:buNone/>
                      </a:pPr>
                      <a:r>
                        <a:rPr lang="en" b="1"/>
                        <a:t>Weighted (Honors)</a:t>
                      </a:r>
                      <a:endParaRPr b="1"/>
                    </a:p>
                  </a:txBody>
                  <a:tcPr marL="91425" marR="91425" marT="91425" marB="91425"/>
                </a:tc>
                <a:tc>
                  <a:txBody>
                    <a:bodyPr/>
                    <a:lstStyle/>
                    <a:p>
                      <a:pPr marL="0" lvl="0" indent="0" algn="ctr" rtl="0">
                        <a:spcBef>
                          <a:spcPts val="0"/>
                        </a:spcBef>
                        <a:spcAft>
                          <a:spcPts val="0"/>
                        </a:spcAft>
                        <a:buNone/>
                      </a:pPr>
                      <a:r>
                        <a:rPr lang="en" b="1"/>
                        <a:t>Weighted (AP &amp; DE)</a:t>
                      </a:r>
                      <a:endParaRPr b="1"/>
                    </a:p>
                  </a:txBody>
                  <a:tcPr marL="91425" marR="91425" marT="91425" marB="91425"/>
                </a:tc>
                <a:extLst>
                  <a:ext uri="{0D108BD9-81ED-4DB2-BD59-A6C34878D82A}">
                    <a16:rowId xmlns:a16="http://schemas.microsoft.com/office/drawing/2014/main" val="10000"/>
                  </a:ext>
                </a:extLst>
              </a:tr>
              <a:tr h="1975950">
                <a:tc>
                  <a:txBody>
                    <a:bodyPr/>
                    <a:lstStyle/>
                    <a:p>
                      <a:pPr marL="342900" lvl="0" indent="-311150" algn="ctr" rtl="0">
                        <a:spcBef>
                          <a:spcPts val="1000"/>
                        </a:spcBef>
                        <a:spcAft>
                          <a:spcPts val="0"/>
                        </a:spcAft>
                        <a:buClr>
                          <a:srgbClr val="000000"/>
                        </a:buClr>
                        <a:buSzPts val="1020"/>
                        <a:buFont typeface="Noto Sans Symbols"/>
                        <a:buChar char="➢"/>
                      </a:pPr>
                      <a:r>
                        <a:rPr lang="en" b="1">
                          <a:latin typeface="Century Gothic"/>
                          <a:ea typeface="Century Gothic"/>
                          <a:cs typeface="Century Gothic"/>
                          <a:sym typeface="Century Gothic"/>
                        </a:rPr>
                        <a:t>A = 4</a:t>
                      </a:r>
                      <a:endParaRPr sz="1300" b="1">
                        <a:latin typeface="Century Gothic"/>
                        <a:ea typeface="Century Gothic"/>
                        <a:cs typeface="Century Gothic"/>
                        <a:sym typeface="Century Gothic"/>
                      </a:endParaRPr>
                    </a:p>
                    <a:p>
                      <a:pPr marL="342900" lvl="0" indent="-311150" algn="ctr" rtl="0">
                        <a:spcBef>
                          <a:spcPts val="1000"/>
                        </a:spcBef>
                        <a:spcAft>
                          <a:spcPts val="0"/>
                        </a:spcAft>
                        <a:buClr>
                          <a:srgbClr val="000000"/>
                        </a:buClr>
                        <a:buSzPts val="1020"/>
                        <a:buFont typeface="Noto Sans Symbols"/>
                        <a:buChar char="➢"/>
                      </a:pPr>
                      <a:r>
                        <a:rPr lang="en" b="1">
                          <a:latin typeface="Century Gothic"/>
                          <a:ea typeface="Century Gothic"/>
                          <a:cs typeface="Century Gothic"/>
                          <a:sym typeface="Century Gothic"/>
                        </a:rPr>
                        <a:t>B = 3</a:t>
                      </a:r>
                      <a:endParaRPr sz="1300" b="1">
                        <a:latin typeface="Century Gothic"/>
                        <a:ea typeface="Century Gothic"/>
                        <a:cs typeface="Century Gothic"/>
                        <a:sym typeface="Century Gothic"/>
                      </a:endParaRPr>
                    </a:p>
                    <a:p>
                      <a:pPr marL="342900" lvl="0" indent="-311150" algn="ctr" rtl="0">
                        <a:spcBef>
                          <a:spcPts val="1000"/>
                        </a:spcBef>
                        <a:spcAft>
                          <a:spcPts val="0"/>
                        </a:spcAft>
                        <a:buClr>
                          <a:srgbClr val="000000"/>
                        </a:buClr>
                        <a:buSzPts val="1020"/>
                        <a:buFont typeface="Noto Sans Symbols"/>
                        <a:buChar char="➢"/>
                      </a:pPr>
                      <a:r>
                        <a:rPr lang="en" b="1">
                          <a:latin typeface="Century Gothic"/>
                          <a:ea typeface="Century Gothic"/>
                          <a:cs typeface="Century Gothic"/>
                          <a:sym typeface="Century Gothic"/>
                        </a:rPr>
                        <a:t>C = 2</a:t>
                      </a:r>
                      <a:endParaRPr sz="1300" b="1">
                        <a:latin typeface="Century Gothic"/>
                        <a:ea typeface="Century Gothic"/>
                        <a:cs typeface="Century Gothic"/>
                        <a:sym typeface="Century Gothic"/>
                      </a:endParaRPr>
                    </a:p>
                    <a:p>
                      <a:pPr marL="342900" lvl="0" indent="-311150" algn="ctr" rtl="0">
                        <a:spcBef>
                          <a:spcPts val="1000"/>
                        </a:spcBef>
                        <a:spcAft>
                          <a:spcPts val="0"/>
                        </a:spcAft>
                        <a:buClr>
                          <a:srgbClr val="000000"/>
                        </a:buClr>
                        <a:buSzPts val="1020"/>
                        <a:buFont typeface="Noto Sans Symbols"/>
                        <a:buChar char="➢"/>
                      </a:pPr>
                      <a:r>
                        <a:rPr lang="en" b="1">
                          <a:latin typeface="Century Gothic"/>
                          <a:ea typeface="Century Gothic"/>
                          <a:cs typeface="Century Gothic"/>
                          <a:sym typeface="Century Gothic"/>
                        </a:rPr>
                        <a:t>D = 1</a:t>
                      </a:r>
                      <a:endParaRPr sz="1300" b="1">
                        <a:latin typeface="Century Gothic"/>
                        <a:ea typeface="Century Gothic"/>
                        <a:cs typeface="Century Gothic"/>
                        <a:sym typeface="Century Gothic"/>
                      </a:endParaRPr>
                    </a:p>
                    <a:p>
                      <a:pPr marL="342900" lvl="0" indent="-311150" algn="ctr" rtl="0">
                        <a:spcBef>
                          <a:spcPts val="1000"/>
                        </a:spcBef>
                        <a:spcAft>
                          <a:spcPts val="0"/>
                        </a:spcAft>
                        <a:buClr>
                          <a:srgbClr val="000000"/>
                        </a:buClr>
                        <a:buSzPts val="1020"/>
                        <a:buFont typeface="Noto Sans Symbols"/>
                        <a:buChar char="➢"/>
                      </a:pPr>
                      <a:r>
                        <a:rPr lang="en" b="1">
                          <a:latin typeface="Century Gothic"/>
                          <a:ea typeface="Century Gothic"/>
                          <a:cs typeface="Century Gothic"/>
                          <a:sym typeface="Century Gothic"/>
                        </a:rPr>
                        <a:t>F = 0</a:t>
                      </a:r>
                      <a:endParaRPr sz="900"/>
                    </a:p>
                  </a:txBody>
                  <a:tcPr marL="91425" marR="91425" marT="91425" marB="91425"/>
                </a:tc>
                <a:tc>
                  <a:txBody>
                    <a:bodyPr/>
                    <a:lstStyle/>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A = 5</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B = 4</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C = 3</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D = 1</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F = 0</a:t>
                      </a:r>
                      <a:endParaRPr sz="1100"/>
                    </a:p>
                  </a:txBody>
                  <a:tcPr marL="91425" marR="91425" marT="91425" marB="91425"/>
                </a:tc>
                <a:tc>
                  <a:txBody>
                    <a:bodyPr/>
                    <a:lstStyle/>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A = 6</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B = 5</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C = 4</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D = 1</a:t>
                      </a:r>
                      <a:endParaRPr sz="1500" b="1">
                        <a:latin typeface="Century Gothic"/>
                        <a:ea typeface="Century Gothic"/>
                        <a:cs typeface="Century Gothic"/>
                        <a:sym typeface="Century Gothic"/>
                      </a:endParaRPr>
                    </a:p>
                    <a:p>
                      <a:pPr marL="342900" lvl="0" indent="-323850" algn="ctr" rtl="0">
                        <a:spcBef>
                          <a:spcPts val="1000"/>
                        </a:spcBef>
                        <a:spcAft>
                          <a:spcPts val="0"/>
                        </a:spcAft>
                        <a:buClr>
                          <a:srgbClr val="000000"/>
                        </a:buClr>
                        <a:buSzPts val="1140"/>
                        <a:buFont typeface="Noto Sans Symbols"/>
                        <a:buChar char="➢"/>
                      </a:pPr>
                      <a:r>
                        <a:rPr lang="en" sz="1500" b="1">
                          <a:latin typeface="Century Gothic"/>
                          <a:ea typeface="Century Gothic"/>
                          <a:cs typeface="Century Gothic"/>
                          <a:sym typeface="Century Gothic"/>
                        </a:rPr>
                        <a:t>F = 0</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133225" y="232950"/>
            <a:ext cx="8814300" cy="855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Gothic"/>
              <a:buNone/>
            </a:pPr>
            <a:r>
              <a:rPr lang="en" sz="3600" b="1">
                <a:solidFill>
                  <a:schemeClr val="accent1"/>
                </a:solidFill>
              </a:rPr>
              <a:t>The impact of 0 on student grades</a:t>
            </a:r>
            <a:endParaRPr b="1">
              <a:solidFill>
                <a:schemeClr val="accent1"/>
              </a:solidFill>
            </a:endParaRPr>
          </a:p>
        </p:txBody>
      </p:sp>
      <p:sp>
        <p:nvSpPr>
          <p:cNvPr id="191" name="Google Shape;191;p29"/>
          <p:cNvSpPr txBox="1">
            <a:spLocks noGrp="1"/>
          </p:cNvSpPr>
          <p:nvPr>
            <p:ph type="body" idx="1"/>
          </p:nvPr>
        </p:nvSpPr>
        <p:spPr>
          <a:xfrm>
            <a:off x="866775" y="1517525"/>
            <a:ext cx="3636900" cy="335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60000"/>
              </a:lnSpc>
              <a:spcBef>
                <a:spcPts val="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1	=	80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2	=	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3	=	75</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4	=	60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5	=	100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6	=	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7	=	79</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8	=	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9	=	95</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10=	80</a:t>
            </a:r>
            <a:endParaRPr b="1">
              <a:solidFill>
                <a:srgbClr val="000000"/>
              </a:solidFill>
            </a:endParaRPr>
          </a:p>
          <a:p>
            <a:pPr marL="0" marR="0" lvl="0" indent="0" algn="l" rtl="0">
              <a:lnSpc>
                <a:spcPct val="60000"/>
              </a:lnSpc>
              <a:spcBef>
                <a:spcPts val="1000"/>
              </a:spcBef>
              <a:spcAft>
                <a:spcPts val="0"/>
              </a:spcAft>
              <a:buClr>
                <a:schemeClr val="accent1"/>
              </a:buClr>
              <a:buSzPts val="1440"/>
              <a:buFont typeface="Noto Sans Symbols"/>
              <a:buNone/>
            </a:pPr>
            <a:r>
              <a:rPr lang="en" sz="1100" b="1" i="0" u="none">
                <a:solidFill>
                  <a:srgbClr val="000000"/>
                </a:solidFill>
                <a:latin typeface="Century Gothic"/>
                <a:ea typeface="Century Gothic"/>
                <a:cs typeface="Century Gothic"/>
                <a:sym typeface="Century Gothic"/>
              </a:rPr>
              <a:t>Total Points/# of Assignments</a:t>
            </a:r>
            <a:endParaRPr b="1">
              <a:solidFill>
                <a:srgbClr val="000000"/>
              </a:solidFill>
            </a:endParaRPr>
          </a:p>
          <a:p>
            <a:pPr marL="342900" marR="0" lvl="0" indent="-342900" algn="l" rtl="0">
              <a:lnSpc>
                <a:spcPct val="60000"/>
              </a:lnSpc>
              <a:spcBef>
                <a:spcPts val="1000"/>
              </a:spcBef>
              <a:spcAft>
                <a:spcPts val="0"/>
              </a:spcAft>
              <a:buClr>
                <a:schemeClr val="accent1"/>
              </a:buClr>
              <a:buSzPts val="1440"/>
              <a:buFont typeface="Noto Sans Symbols"/>
              <a:buNone/>
            </a:pPr>
            <a:r>
              <a:rPr lang="en" sz="1100" b="1" i="0" u="none">
                <a:solidFill>
                  <a:srgbClr val="000000"/>
                </a:solidFill>
                <a:latin typeface="Century Gothic"/>
                <a:ea typeface="Century Gothic"/>
                <a:cs typeface="Century Gothic"/>
                <a:sym typeface="Century Gothic"/>
              </a:rPr>
              <a:t>569/10 = 56.9</a:t>
            </a:r>
            <a:endParaRPr b="1">
              <a:solidFill>
                <a:srgbClr val="000000"/>
              </a:solidFill>
            </a:endParaRPr>
          </a:p>
          <a:p>
            <a:pPr marL="342900" marR="0" lvl="0" indent="-342900" algn="l" rtl="0">
              <a:lnSpc>
                <a:spcPct val="60000"/>
              </a:lnSpc>
              <a:spcBef>
                <a:spcPts val="1000"/>
              </a:spcBef>
              <a:spcAft>
                <a:spcPts val="0"/>
              </a:spcAft>
              <a:buClr>
                <a:schemeClr val="accent1"/>
              </a:buClr>
              <a:buSzPts val="1440"/>
              <a:buFont typeface="Noto Sans Symbols"/>
              <a:buNone/>
            </a:pPr>
            <a:endParaRPr sz="1100" b="0" i="0" u="none">
              <a:solidFill>
                <a:srgbClr val="000000"/>
              </a:solidFill>
              <a:latin typeface="Century Gothic"/>
              <a:ea typeface="Century Gothic"/>
              <a:cs typeface="Century Gothic"/>
              <a:sym typeface="Century Gothic"/>
            </a:endParaRPr>
          </a:p>
          <a:p>
            <a:pPr marL="342900" marR="0" lvl="0" indent="-342900" algn="l" rtl="0">
              <a:lnSpc>
                <a:spcPct val="60000"/>
              </a:lnSpc>
              <a:spcBef>
                <a:spcPts val="1000"/>
              </a:spcBef>
              <a:spcAft>
                <a:spcPts val="0"/>
              </a:spcAft>
              <a:buClr>
                <a:schemeClr val="accent1"/>
              </a:buClr>
              <a:buSzPts val="1440"/>
              <a:buFont typeface="Noto Sans Symbols"/>
              <a:buNone/>
            </a:pPr>
            <a:r>
              <a:rPr lang="en" sz="1300" b="1" i="0" u="none">
                <a:solidFill>
                  <a:srgbClr val="000000"/>
                </a:solidFill>
                <a:latin typeface="Century Gothic"/>
                <a:ea typeface="Century Gothic"/>
                <a:cs typeface="Century Gothic"/>
                <a:sym typeface="Century Gothic"/>
              </a:rPr>
              <a:t>* This student earned an F for the 9 weeks</a:t>
            </a:r>
            <a:endParaRPr b="1">
              <a:solidFill>
                <a:srgbClr val="000000"/>
              </a:solidFill>
            </a:endParaRPr>
          </a:p>
        </p:txBody>
      </p:sp>
      <p:sp>
        <p:nvSpPr>
          <p:cNvPr id="192" name="Google Shape;192;p29"/>
          <p:cNvSpPr txBox="1">
            <a:spLocks noGrp="1"/>
          </p:cNvSpPr>
          <p:nvPr>
            <p:ph type="body" idx="2"/>
          </p:nvPr>
        </p:nvSpPr>
        <p:spPr>
          <a:xfrm>
            <a:off x="5069500" y="1517524"/>
            <a:ext cx="3636900" cy="335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60000"/>
              </a:lnSpc>
              <a:spcBef>
                <a:spcPts val="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1	=	80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2	=	50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3	=	75</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4	=	60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5	=	100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6	=	50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7	=	79</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8	=	50</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9	=	95</a:t>
            </a:r>
            <a:endParaRPr b="1">
              <a:solidFill>
                <a:srgbClr val="000000"/>
              </a:solidFill>
            </a:endParaRPr>
          </a:p>
          <a:p>
            <a:pPr marL="342900" marR="0" lvl="0" indent="-342900" algn="l" rtl="0">
              <a:lnSpc>
                <a:spcPct val="60000"/>
              </a:lnSpc>
              <a:spcBef>
                <a:spcPts val="1000"/>
              </a:spcBef>
              <a:spcAft>
                <a:spcPts val="0"/>
              </a:spcAft>
              <a:buClr>
                <a:srgbClr val="000000"/>
              </a:buClr>
              <a:buSzPts val="880"/>
              <a:buFont typeface="Noto Sans Symbols"/>
              <a:buChar char="▶"/>
            </a:pPr>
            <a:r>
              <a:rPr lang="en" sz="1100" b="1" i="0" u="none">
                <a:solidFill>
                  <a:srgbClr val="000000"/>
                </a:solidFill>
                <a:latin typeface="Century Gothic"/>
                <a:ea typeface="Century Gothic"/>
                <a:cs typeface="Century Gothic"/>
                <a:sym typeface="Century Gothic"/>
              </a:rPr>
              <a:t>Assignment 10=	80</a:t>
            </a:r>
            <a:endParaRPr b="1">
              <a:solidFill>
                <a:srgbClr val="000000"/>
              </a:solidFill>
            </a:endParaRPr>
          </a:p>
          <a:p>
            <a:pPr marL="0" marR="0" lvl="0" indent="0" algn="l" rtl="0">
              <a:lnSpc>
                <a:spcPct val="60000"/>
              </a:lnSpc>
              <a:spcBef>
                <a:spcPts val="1000"/>
              </a:spcBef>
              <a:spcAft>
                <a:spcPts val="0"/>
              </a:spcAft>
              <a:buClr>
                <a:schemeClr val="accent1"/>
              </a:buClr>
              <a:buSzPts val="1440"/>
              <a:buFont typeface="Noto Sans Symbols"/>
              <a:buNone/>
            </a:pPr>
            <a:r>
              <a:rPr lang="en" sz="1100" b="1" i="0" u="none">
                <a:solidFill>
                  <a:srgbClr val="000000"/>
                </a:solidFill>
                <a:latin typeface="Century Gothic"/>
                <a:ea typeface="Century Gothic"/>
                <a:cs typeface="Century Gothic"/>
                <a:sym typeface="Century Gothic"/>
              </a:rPr>
              <a:t>Total Points/# of Assignments</a:t>
            </a:r>
            <a:endParaRPr b="1">
              <a:solidFill>
                <a:srgbClr val="000000"/>
              </a:solidFill>
            </a:endParaRPr>
          </a:p>
          <a:p>
            <a:pPr marL="342900" marR="0" lvl="0" indent="-342900" algn="l" rtl="0">
              <a:lnSpc>
                <a:spcPct val="60000"/>
              </a:lnSpc>
              <a:spcBef>
                <a:spcPts val="1000"/>
              </a:spcBef>
              <a:spcAft>
                <a:spcPts val="0"/>
              </a:spcAft>
              <a:buClr>
                <a:schemeClr val="accent1"/>
              </a:buClr>
              <a:buSzPts val="1440"/>
              <a:buFont typeface="Noto Sans Symbols"/>
              <a:buNone/>
            </a:pPr>
            <a:r>
              <a:rPr lang="en" sz="1100" b="1" i="0" u="none">
                <a:solidFill>
                  <a:srgbClr val="000000"/>
                </a:solidFill>
                <a:latin typeface="Century Gothic"/>
                <a:ea typeface="Century Gothic"/>
                <a:cs typeface="Century Gothic"/>
                <a:sym typeface="Century Gothic"/>
              </a:rPr>
              <a:t>719/10 = 71.9</a:t>
            </a:r>
            <a:endParaRPr b="1">
              <a:solidFill>
                <a:srgbClr val="000000"/>
              </a:solidFill>
            </a:endParaRPr>
          </a:p>
          <a:p>
            <a:pPr marL="342900" marR="0" lvl="0" indent="-342900" algn="l" rtl="0">
              <a:lnSpc>
                <a:spcPct val="60000"/>
              </a:lnSpc>
              <a:spcBef>
                <a:spcPts val="1000"/>
              </a:spcBef>
              <a:spcAft>
                <a:spcPts val="0"/>
              </a:spcAft>
              <a:buClr>
                <a:schemeClr val="accent1"/>
              </a:buClr>
              <a:buSzPts val="1440"/>
              <a:buFont typeface="Noto Sans Symbols"/>
              <a:buNone/>
            </a:pPr>
            <a:endParaRPr sz="1100" b="0" i="0" u="none">
              <a:solidFill>
                <a:srgbClr val="000000"/>
              </a:solidFill>
              <a:latin typeface="Century Gothic"/>
              <a:ea typeface="Century Gothic"/>
              <a:cs typeface="Century Gothic"/>
              <a:sym typeface="Century Gothic"/>
            </a:endParaRPr>
          </a:p>
          <a:p>
            <a:pPr marL="342900" marR="0" lvl="0" indent="-342900" algn="l" rtl="0">
              <a:lnSpc>
                <a:spcPct val="60000"/>
              </a:lnSpc>
              <a:spcBef>
                <a:spcPts val="1000"/>
              </a:spcBef>
              <a:spcAft>
                <a:spcPts val="0"/>
              </a:spcAft>
              <a:buClr>
                <a:schemeClr val="accent1"/>
              </a:buClr>
              <a:buSzPts val="1440"/>
              <a:buFont typeface="Noto Sans Symbols"/>
              <a:buNone/>
            </a:pPr>
            <a:r>
              <a:rPr lang="en" sz="1300" b="1" i="0" u="none">
                <a:solidFill>
                  <a:srgbClr val="000000"/>
                </a:solidFill>
                <a:latin typeface="Century Gothic"/>
                <a:ea typeface="Century Gothic"/>
                <a:cs typeface="Century Gothic"/>
                <a:sym typeface="Century Gothic"/>
              </a:rPr>
              <a:t>* This student earned a C for the 9 weeks</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2957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07622"/>
                </a:solidFill>
              </a:rPr>
              <a:t>Transcript</a:t>
            </a:r>
            <a:endParaRPr>
              <a:solidFill>
                <a:srgbClr val="F07622"/>
              </a:solidFill>
            </a:endParaRPr>
          </a:p>
        </p:txBody>
      </p:sp>
      <p:sp>
        <p:nvSpPr>
          <p:cNvPr id="198" name="Google Shape;198;p30"/>
          <p:cNvSpPr txBox="1">
            <a:spLocks noGrp="1"/>
          </p:cNvSpPr>
          <p:nvPr>
            <p:ph type="body" idx="2"/>
          </p:nvPr>
        </p:nvSpPr>
        <p:spPr>
          <a:xfrm>
            <a:off x="1007231" y="908699"/>
            <a:ext cx="6453300" cy="1276800"/>
          </a:xfrm>
          <a:prstGeom prst="rect">
            <a:avLst/>
          </a:prstGeom>
        </p:spPr>
        <p:txBody>
          <a:bodyPr spcFirstLastPara="1" wrap="square" lIns="91425" tIns="91425" rIns="91425" bIns="91425" anchor="t" anchorCtr="0">
            <a:noAutofit/>
          </a:bodyPr>
          <a:lstStyle/>
          <a:p>
            <a:pPr marL="685800" lvl="0" indent="0" algn="l" rtl="0">
              <a:spcBef>
                <a:spcPts val="0"/>
              </a:spcBef>
              <a:spcAft>
                <a:spcPts val="1600"/>
              </a:spcAft>
              <a:buNone/>
            </a:pPr>
            <a:r>
              <a:rPr lang="en" sz="1700">
                <a:solidFill>
                  <a:srgbClr val="3F3F3F"/>
                </a:solidFill>
                <a:latin typeface="Tahoma"/>
                <a:ea typeface="Tahoma"/>
                <a:cs typeface="Tahoma"/>
                <a:sym typeface="Tahoma"/>
              </a:rPr>
              <a:t>The first page of a transcript will contain demographic information. Be sure yours has your correct legal name, address, social security number, and parent information!</a:t>
            </a:r>
            <a:endParaRPr sz="1700">
              <a:solidFill>
                <a:srgbClr val="3F3F3F"/>
              </a:solidFill>
              <a:latin typeface="Tahoma"/>
              <a:ea typeface="Tahoma"/>
              <a:cs typeface="Tahoma"/>
              <a:sym typeface="Tahoma"/>
            </a:endParaRPr>
          </a:p>
        </p:txBody>
      </p:sp>
      <p:pic>
        <p:nvPicPr>
          <p:cNvPr id="199" name="Google Shape;199;p30"/>
          <p:cNvPicPr preferRelativeResize="0"/>
          <p:nvPr/>
        </p:nvPicPr>
        <p:blipFill>
          <a:blip r:embed="rId3">
            <a:alphaModFix/>
          </a:blip>
          <a:stretch>
            <a:fillRect/>
          </a:stretch>
        </p:blipFill>
        <p:spPr>
          <a:xfrm>
            <a:off x="943275" y="2088488"/>
            <a:ext cx="7116676" cy="2042982"/>
          </a:xfrm>
          <a:prstGeom prst="rect">
            <a:avLst/>
          </a:prstGeom>
          <a:noFill/>
          <a:ln>
            <a:noFill/>
          </a:ln>
        </p:spPr>
      </p:pic>
      <p:sp>
        <p:nvSpPr>
          <p:cNvPr id="200" name="Google Shape;200;p30"/>
          <p:cNvSpPr txBox="1"/>
          <p:nvPr/>
        </p:nvSpPr>
        <p:spPr>
          <a:xfrm>
            <a:off x="1108594" y="4274606"/>
            <a:ext cx="6811500" cy="489300"/>
          </a:xfrm>
          <a:prstGeom prst="rect">
            <a:avLst/>
          </a:prstGeom>
          <a:noFill/>
          <a:ln>
            <a:noFill/>
          </a:ln>
        </p:spPr>
        <p:txBody>
          <a:bodyPr spcFirstLastPara="1" wrap="square" lIns="68575" tIns="68575" rIns="68575" bIns="68575" anchor="t" anchorCtr="0">
            <a:noAutofit/>
          </a:bodyPr>
          <a:lstStyle/>
          <a:p>
            <a:pPr marL="342900" lvl="0" indent="-234950" algn="ctr" rtl="0">
              <a:spcBef>
                <a:spcPts val="0"/>
              </a:spcBef>
              <a:spcAft>
                <a:spcPts val="0"/>
              </a:spcAft>
              <a:buClr>
                <a:srgbClr val="FFFFFF"/>
              </a:buClr>
              <a:buSzPts val="1100"/>
              <a:buFont typeface="Tahoma"/>
              <a:buChar char="●"/>
            </a:pPr>
            <a:r>
              <a:rPr lang="en" sz="1700">
                <a:solidFill>
                  <a:schemeClr val="lt1"/>
                </a:solidFill>
                <a:latin typeface="Tahoma"/>
                <a:ea typeface="Tahoma"/>
                <a:cs typeface="Tahoma"/>
                <a:sym typeface="Tahoma"/>
              </a:rPr>
              <a:t>To make corrections, please email Ms. Lally at </a:t>
            </a:r>
            <a:r>
              <a:rPr lang="en" sz="1700" u="sng">
                <a:solidFill>
                  <a:schemeClr val="lt1"/>
                </a:solidFill>
                <a:latin typeface="Tahoma"/>
                <a:ea typeface="Tahoma"/>
                <a:cs typeface="Tahoma"/>
                <a:sym typeface="Tahoma"/>
                <a:hlinkClick r:id="rId4">
                  <a:extLst>
                    <a:ext uri="{A12FA001-AC4F-418D-AE19-62706E023703}">
                      <ahyp:hlinkClr xmlns:ahyp="http://schemas.microsoft.com/office/drawing/2018/hyperlinkcolor" val="tx"/>
                    </a:ext>
                  </a:extLst>
                </a:hlinkClick>
              </a:rPr>
              <a:t>Tia.Lally@ocps.net</a:t>
            </a:r>
            <a:endParaRPr sz="1100">
              <a:solidFill>
                <a:srgbClr val="FFFFFF"/>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3556</Words>
  <Application>Microsoft Office PowerPoint</Application>
  <PresentationFormat>On-screen Show (16:9)</PresentationFormat>
  <Paragraphs>288</Paragraphs>
  <Slides>26</Slides>
  <Notes>26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Rockwell</vt:lpstr>
      <vt:lpstr>Caveat</vt:lpstr>
      <vt:lpstr>PT Sans Narrow</vt:lpstr>
      <vt:lpstr>Lato</vt:lpstr>
      <vt:lpstr>Arial</vt:lpstr>
      <vt:lpstr>Noto Sans Symbols</vt:lpstr>
      <vt:lpstr>Open Sans</vt:lpstr>
      <vt:lpstr>Century Gothic</vt:lpstr>
      <vt:lpstr>Average</vt:lpstr>
      <vt:lpstr>Verdana</vt:lpstr>
      <vt:lpstr>Tahoma</vt:lpstr>
      <vt:lpstr>Trebuchet MS</vt:lpstr>
      <vt:lpstr>Nunito</vt:lpstr>
      <vt:lpstr>Calibri</vt:lpstr>
      <vt:lpstr>Montserrat</vt:lpstr>
      <vt:lpstr>Cabin</vt:lpstr>
      <vt:lpstr>Tropic</vt:lpstr>
      <vt:lpstr>LNHS Student Services Presentation</vt:lpstr>
      <vt:lpstr>Student Services Team - 9th and 10th Grade Counselors</vt:lpstr>
      <vt:lpstr>Student Services Team - 11th and 12th Grade Counselors</vt:lpstr>
      <vt:lpstr>PowerPoint Presentation</vt:lpstr>
      <vt:lpstr>GRADUATION REQUIREMENTS</vt:lpstr>
      <vt:lpstr>PowerPoint Presentation</vt:lpstr>
      <vt:lpstr>PowerPoint Presentation</vt:lpstr>
      <vt:lpstr>The impact of 0 on student grades</vt:lpstr>
      <vt:lpstr>Transcript</vt:lpstr>
      <vt:lpstr>PowerPoint Presentation</vt:lpstr>
      <vt:lpstr>PowerPoint Presentation</vt:lpstr>
      <vt:lpstr>PowerPoint Presentation</vt:lpstr>
      <vt:lpstr>PowerPoint Presentation</vt:lpstr>
      <vt:lpstr>Parent teacher conferences</vt:lpstr>
      <vt:lpstr>PowerPoint Presentation</vt:lpstr>
      <vt:lpstr>Dual Enrollment programs</vt:lpstr>
      <vt:lpstr>Dual Enrollment</vt:lpstr>
      <vt:lpstr>AP Classes v/s Dual Enrollment </vt:lpstr>
      <vt:lpstr>Pros and Cons of Dual-Enrollment (on track to graduate with an AA)</vt:lpstr>
      <vt:lpstr>PowerPoint Presentation</vt:lpstr>
      <vt:lpstr>PowerPoint Presentation</vt:lpstr>
      <vt:lpstr>PowerPoint Presentation</vt:lpstr>
      <vt:lpstr>PowerPoint Presentation</vt:lpstr>
      <vt:lpstr>PowerPoint Presentation</vt:lpstr>
      <vt:lpstr>Florida Public Universities</vt:lpstr>
      <vt:lpstr>Counselor Meeting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LNHS Student Services Presentation</dc:title>
  <dc:creator>Botchen, Alexander G.</dc:creator>
  <cp:lastModifiedBy>Adam Feldman</cp:lastModifiedBy>
  <cp:revision>1</cp:revision>
  <dcterms:modified xsi:type="dcterms:W3CDTF">2021-11-15T16:25:01Z</dcterms:modified>
</cp:coreProperties>
</file>